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81" r:id="rId15"/>
    <p:sldId id="305" r:id="rId16"/>
    <p:sldId id="306" r:id="rId17"/>
    <p:sldId id="282" r:id="rId18"/>
    <p:sldId id="283" r:id="rId19"/>
    <p:sldId id="284" r:id="rId20"/>
    <p:sldId id="287" r:id="rId21"/>
    <p:sldId id="288" r:id="rId22"/>
    <p:sldId id="289" r:id="rId23"/>
    <p:sldId id="290" r:id="rId24"/>
    <p:sldId id="294" r:id="rId25"/>
    <p:sldId id="301" r:id="rId26"/>
    <p:sldId id="308" r:id="rId27"/>
    <p:sldId id="309" r:id="rId28"/>
    <p:sldId id="310" r:id="rId29"/>
    <p:sldId id="311" r:id="rId30"/>
    <p:sldId id="299" r:id="rId31"/>
    <p:sldId id="298" r:id="rId32"/>
    <p:sldId id="300" r:id="rId33"/>
    <p:sldId id="303" r:id="rId34"/>
    <p:sldId id="302" r:id="rId35"/>
    <p:sldId id="296" r:id="rId36"/>
    <p:sldId id="295" r:id="rId37"/>
    <p:sldId id="297" r:id="rId38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מחבר" initials="א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81"/>
    <a:srgbClr val="EE4F3E"/>
    <a:srgbClr val="D35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35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-1" y="0"/>
            <a:ext cx="29736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6E7160EA-FD40-4A23-A0A1-CA5AFE851CCF}" type="datetime8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 יולי 19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-1" y="8685213"/>
            <a:ext cx="29736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06834459-7356-44BF-850D-8B30C4FB3B6B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8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9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-1" y="0"/>
            <a:ext cx="29736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6E7160EA-FD40-4A23-A0A1-CA5AFE851CCF}" type="datetime8">
              <a:rPr lang="he-IL" smtClean="0"/>
              <a:pPr algn="l"/>
              <a:t>25 יולי 19</a:t>
            </a:fld>
            <a:endParaRPr lang="he-IL" dirty="0"/>
          </a:p>
        </p:txBody>
      </p:sp>
      <p:sp>
        <p:nvSpPr>
          <p:cNvPr id="10" name="מציין מיקום של כותרת תחתונה 3"/>
          <p:cNvSpPr>
            <a:spLocks noGrp="1"/>
          </p:cNvSpPr>
          <p:nvPr>
            <p:ph type="ftr" sz="quarter" idx="4"/>
          </p:nvPr>
        </p:nvSpPr>
        <p:spPr>
          <a:xfrm>
            <a:off x="38844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11" name="מציין מיקום של מספר שקופית 4"/>
          <p:cNvSpPr>
            <a:spLocks noGrp="1"/>
          </p:cNvSpPr>
          <p:nvPr>
            <p:ph type="sldNum" sz="quarter" idx="5"/>
          </p:nvPr>
        </p:nvSpPr>
        <p:spPr>
          <a:xfrm>
            <a:off x="-1" y="8685213"/>
            <a:ext cx="29736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06834459-7356-44BF-850D-8B30C4FB3B6B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06834459-7356-44BF-850D-8B30C4FB3B6B}" type="slidenum">
              <a:rPr lang="he-IL" smtClean="0"/>
              <a:pPr algn="l" rtl="1"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177292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177292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544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e07cbd7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e07cbd79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903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e07cbd7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e07cbd79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530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e07cbd7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e07cbd7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12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184660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184660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22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e1911a1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e1911a1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944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e1911a1e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e1911a1e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7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e07cbd79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e07cbd79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69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e1772928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e1772928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108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e17729285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e17729285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22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e1772928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e1772928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184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e07cbd79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e07cbd79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959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e07cbd79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e07cbd79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710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e07cbd79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e07cbd79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44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e07cbd79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e07cbd79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995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e07cbd79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e07cbd79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395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e07cbd79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e07cbd79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760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e07cbd79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e07cbd79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46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8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45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0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4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1" anchor="ctr">
            <a:normAutofit/>
          </a:bodyPr>
          <a:lstStyle>
            <a:lvl1pPr algn="r" rtl="1">
              <a:defRPr sz="4400" cap="all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C55D087-5713-4271-93B8-00D840C37908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FF54DE5-C571-48E8-A5BC-B369434E2F44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360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 anchor="b"/>
          <a:lstStyle>
            <a:lvl1pPr algn="r" rtl="1">
              <a:defRPr sz="320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104900" y="1600199"/>
            <a:ext cx="6430912" cy="4572001"/>
          </a:xfrm>
        </p:spPr>
        <p:txBody>
          <a:bodyPr tIns="1188720" rtlCol="1">
            <a:normAutofit/>
          </a:bodyPr>
          <a:lstStyle>
            <a:lvl1pPr marL="0" indent="0" algn="ctr" rtl="1">
              <a:buNone/>
              <a:defRPr sz="20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7687404" y="1600200"/>
            <a:ext cx="3396996" cy="45720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200"/>
              </a:spcBef>
              <a:buNone/>
              <a:defRPr sz="18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/>
            </a:lvl1pPr>
          </a:lstStyle>
          <a:p>
            <a:fld id="{7CFCA731-345E-45CD-8B44-8C7A8BDB6E6B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FF54DE5-C571-48E8-A5BC-B369434E2F44}" type="slidenum">
              <a:rPr lang="he-IL" noProof="0" smtClean="0"/>
              <a:t>‹#›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/>
            </a:lvl1pPr>
          </a:lstStyle>
          <a:p>
            <a:fld id="{96890D34-10ED-4E99-92AC-BE08E6C252F4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FF54DE5-C571-48E8-A5BC-B369434E2F44}" type="slidenum">
              <a:rPr lang="he-IL" noProof="0" smtClean="0"/>
              <a:t>‹#›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/>
            </a:lvl1pPr>
          </a:lstStyle>
          <a:p>
            <a:fld id="{B3DEA92C-FEA6-43D0-83CB-D3F3C0F20577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FF54DE5-C571-48E8-A5BC-B369434E2F44}" type="slidenum">
              <a:rPr lang="he-IL" noProof="0" smtClean="0"/>
              <a:t>‹#›</a:t>
            </a:fld>
            <a:endParaRPr lang="he-IL" noProof="0" dirty="0"/>
          </a:p>
        </p:txBody>
      </p:sp>
      <p:grpSp>
        <p:nvGrpSpPr>
          <p:cNvPr id="7" name="קבוצה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מחבר ישר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ישר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7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448" lvl="0" indent="-45708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95" lvl="1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3" lvl="2" indent="-42322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0" lvl="3" indent="-42322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38" lvl="4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6" lvl="5" indent="-42322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28" lvl="8" indent="-42322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55891D7-0680-4029-A5A9-D4F7DC19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609" y="802332"/>
            <a:ext cx="657931" cy="416868"/>
          </a:xfrm>
        </p:spPr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86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/>
            </a:lvl1pPr>
          </a:lstStyle>
          <a:p>
            <a:fld id="{C7928E41-4C57-4891-A6A5-00B88FD39F57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FF54DE5-C571-48E8-A5BC-B369434E2F44}" type="slidenum">
              <a:rPr lang="he-IL" noProof="0" smtClean="0"/>
              <a:t>‹#›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שקופית כותרת עם תמ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קבוצה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מחבר ישר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קבוצה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מחבר ישר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מחבר ישר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מלבן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5554351" y="2292094"/>
            <a:ext cx="5734050" cy="2219691"/>
          </a:xfrm>
        </p:spPr>
        <p:txBody>
          <a:bodyPr rtlCol="1" anchor="ctr">
            <a:normAutofit/>
          </a:bodyPr>
          <a:lstStyle>
            <a:lvl1pPr algn="r" rtl="1">
              <a:defRPr sz="4400" cap="all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5554351" y="4511784"/>
            <a:ext cx="5734050" cy="955565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785" y="0"/>
            <a:ext cx="1747524" cy="2292094"/>
          </a:xfrm>
          <a:prstGeom prst="rect">
            <a:avLst/>
          </a:prstGeom>
        </p:spPr>
      </p:pic>
      <p:sp>
        <p:nvSpPr>
          <p:cNvPr id="11" name="מציין מיקום של תמונה 10"/>
          <p:cNvSpPr>
            <a:spLocks noGrp="1"/>
          </p:cNvSpPr>
          <p:nvPr>
            <p:ph type="pic" sz="quarter" idx="13"/>
          </p:nvPr>
        </p:nvSpPr>
        <p:spPr>
          <a:xfrm>
            <a:off x="0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1"/>
          <a:lstStyle>
            <a:lvl1pPr marL="0" indent="0" algn="ct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19" name="טקסט מנחה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1"/>
            <a:r>
              <a:rPr lang="he-IL" sz="1200" b="1" i="1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הערה:</a:t>
            </a:r>
          </a:p>
          <a:p>
            <a:pPr rtl="1"/>
            <a:r>
              <a:rPr lang="he-IL" sz="1200" i="1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כדי לשנות את התמונה בשקופית זו, בחר את התמונה ומחק אותה. לאחר מכן, לחץ על סמל 'תמונות' במציין המיקום כדי להוסיף תמונה משלך.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קבוצה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קבוצה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מחבר ישר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מחבר ישר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מלבן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1" name="קבוצה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מחבר ישר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מחבר ישר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1" anchor="ctr">
            <a:normAutofit/>
          </a:bodyPr>
          <a:lstStyle>
            <a:lvl1pPr algn="r" rtl="1">
              <a:defRPr sz="44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720AF50-9E4D-4B59-9888-E60850EEBC32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FF54DE5-C571-48E8-A5BC-B369434E2F44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0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1"/>
          <a:lstStyle>
            <a:lvl5pPr algn="r" rtl="1">
              <a:defRPr/>
            </a:lvl5pPr>
            <a:lvl6pPr algn="r" rtl="1">
              <a:defRPr/>
            </a:lvl6pPr>
            <a:lvl7pPr algn="r" rtl="1">
              <a:defRPr/>
            </a:lvl7pPr>
            <a:lvl8pPr algn="r" rtl="1">
              <a:defRPr/>
            </a:lvl8pPr>
            <a:lvl9pPr algn="r" rtl="1">
              <a:defRPr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1"/>
          <a:lstStyle>
            <a:lvl5pPr algn="r" rtl="1">
              <a:defRPr/>
            </a:lvl5pPr>
            <a:lvl6pPr algn="r" rtl="1">
              <a:defRPr/>
            </a:lvl6pPr>
            <a:lvl7pPr algn="r" rtl="1">
              <a:defRPr/>
            </a:lvl7pPr>
            <a:lvl8pPr algn="r" rtl="1">
              <a:defRPr/>
            </a:lvl8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/>
            </a:lvl1pPr>
          </a:lstStyle>
          <a:p>
            <a:fld id="{97DDD5B5-1470-4F2D-8353-0C2914E97CEC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FF54DE5-C571-48E8-A5BC-B369434E2F44}" type="slidenum">
              <a:rPr lang="he-IL" noProof="0" smtClean="0"/>
              <a:t>‹#›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1" anchor="b"/>
          <a:lstStyle>
            <a:lvl1pPr marL="0" indent="0" algn="r" rtl="1">
              <a:spcBef>
                <a:spcPts val="0"/>
              </a:spcBef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1" anchor="b"/>
          <a:lstStyle>
            <a:lvl1pPr marL="0" indent="0" algn="r" rtl="1">
              <a:spcBef>
                <a:spcPts val="0"/>
              </a:spcBef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/>
            </a:lvl1pPr>
          </a:lstStyle>
          <a:p>
            <a:fld id="{9A85BED1-9695-4928-80BB-1CF939361A0C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FF54DE5-C571-48E8-A5BC-B369434E2F44}" type="slidenum">
              <a:rPr lang="he-IL" noProof="0" smtClean="0"/>
              <a:t>‹#›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/>
            </a:lvl1pPr>
          </a:lstStyle>
          <a:p>
            <a:fld id="{71CC06C0-73E0-41C5-AADC-EEC5C2537981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FF54DE5-C571-48E8-A5BC-B369434E2F44}" type="slidenum">
              <a:rPr lang="he-IL" noProof="0" smtClean="0"/>
              <a:t>‹#›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/>
            </a:lvl1pPr>
          </a:lstStyle>
          <a:p>
            <a:fld id="{F5B30060-8934-4B37-977C-FF7F4EB99A55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FF54DE5-C571-48E8-A5BC-B369434E2F44}" type="slidenum">
              <a:rPr lang="he-IL" noProof="0" smtClean="0"/>
              <a:t>‹#›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 anchor="b"/>
          <a:lstStyle>
            <a:lvl1pPr algn="r" rtl="1">
              <a:defRPr sz="320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04900" y="1600199"/>
            <a:ext cx="5445252" cy="4572001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6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699852" y="1600200"/>
            <a:ext cx="4384548" cy="45720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200"/>
              </a:spcBef>
              <a:buNone/>
              <a:defRPr sz="18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>
              <a:defRPr/>
            </a:lvl1pPr>
          </a:lstStyle>
          <a:p>
            <a:fld id="{C69A257A-C7FB-4D94-8892-2C9FE5D27AD3}" type="datetime8">
              <a:rPr lang="he-IL" smtClean="0"/>
              <a:pPr/>
              <a:t>25 יולי 19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0FF54DE5-C571-48E8-A5BC-B369434E2F44}" type="slidenum">
              <a:rPr lang="he-IL" noProof="0" smtClean="0"/>
              <a:t>‹#›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1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  <a:p>
            <a:pPr lvl="5" rtl="1"/>
            <a:r>
              <a:rPr lang="he-IL" noProof="0" dirty="0"/>
              <a:t>רמה שישית</a:t>
            </a:r>
          </a:p>
          <a:p>
            <a:pPr lvl="6" rtl="1"/>
            <a:r>
              <a:rPr lang="he-IL" noProof="0" dirty="0"/>
              <a:t>רמת שביעית</a:t>
            </a:r>
          </a:p>
          <a:p>
            <a:pPr lvl="7" rtl="1"/>
            <a:r>
              <a:rPr lang="he-IL" noProof="0" dirty="0"/>
              <a:t>רמה שמינית</a:t>
            </a:r>
          </a:p>
          <a:p>
            <a:pPr lvl="8" rtl="1"/>
            <a:r>
              <a:rPr lang="he-IL" noProof="0" dirty="0"/>
              <a:t>רמה תשיעית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9255600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1" anchor="ctr"/>
          <a:lstStyle>
            <a:lvl1pPr algn="r" rtl="1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C82F2B4-0447-4942-847C-449C72F055F1}" type="datetime8">
              <a:rPr lang="he-IL" noProof="0" smtClean="0"/>
              <a:pPr/>
              <a:t>25 יולי 19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1" anchor="ctr"/>
          <a:lstStyle>
            <a:lvl1pPr algn="ctr" rtl="1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1105200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1" anchor="ctr"/>
          <a:lstStyle>
            <a:lvl1pPr algn="l" rtl="1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FF54DE5-C571-48E8-A5BC-B369434E2F44}" type="slidenum">
              <a:rPr lang="he-IL" smtClean="0"/>
              <a:pPr/>
              <a:t>‹#›</a:t>
            </a:fld>
            <a:endParaRPr lang="he-IL" dirty="0"/>
          </a:p>
        </p:txBody>
      </p:sp>
      <p:grpSp>
        <p:nvGrpSpPr>
          <p:cNvPr id="15" name="קבוצה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מחבר ישר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ישר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9pPr>
    </p:bodyStyle>
    <p:otherStyle>
      <a:defPPr>
        <a:defRPr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של תמונה 3" descr="ספר פתוח על שולחן, מדפי ספרים מטושטשים ברקע" title="תמונה לדוגמה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  <p:pic>
        <p:nvPicPr>
          <p:cNvPr id="8" name="Picture 2" descr="https://media.istockphoto.com/photos/wood-texture-picture-id613692992?k=6&amp;m=613692992&amp;s=612x612&amp;w=0&amp;h=BOJGVDhmY3Ho5yMfYQHdIuGwXrrodObAqqKaekhXQSc=">
            <a:extLst>
              <a:ext uri="{FF2B5EF4-FFF2-40B4-BE49-F238E27FC236}">
                <a16:creationId xmlns:a16="http://schemas.microsoft.com/office/drawing/2014/main" xmlns="" id="{FA0EFC5D-1588-4F2C-8C74-737DB81A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0656"/>
            <a:ext cx="5210937" cy="420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xmlns="" id="{19A60C37-8FCD-466C-909D-F5063D017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41" y="2176349"/>
            <a:ext cx="3998173" cy="2667000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xmlns="" id="{22EFD97B-BA70-4CAA-9B29-4F1C5EC6AC76}"/>
              </a:ext>
            </a:extLst>
          </p:cNvPr>
          <p:cNvSpPr/>
          <p:nvPr/>
        </p:nvSpPr>
        <p:spPr>
          <a:xfrm>
            <a:off x="4419599" y="2318983"/>
            <a:ext cx="89944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Trebuchet MS"/>
              </a:rPr>
              <a:t>A Pirate Packing</a:t>
            </a:r>
            <a:br>
              <a:rPr lang="en-US" sz="6000" dirty="0">
                <a:solidFill>
                  <a:schemeClr val="bg1">
                    <a:lumMod val="85000"/>
                  </a:schemeClr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Trebuchet MS"/>
              </a:rPr>
            </a:br>
            <a:r>
              <a:rPr lang="en-US" sz="6000" dirty="0">
                <a:solidFill>
                  <a:schemeClr val="bg1">
                    <a:lumMod val="85000"/>
                  </a:schemeClr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Trebuchet MS"/>
              </a:rPr>
              <a:t> solver</a:t>
            </a:r>
            <a:br>
              <a:rPr lang="en-US" sz="6000" dirty="0">
                <a:solidFill>
                  <a:schemeClr val="bg1">
                    <a:lumMod val="85000"/>
                  </a:schemeClr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Trebuchet MS"/>
              </a:rPr>
            </a:br>
            <a:endParaRPr lang="en-U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xmlns="" id="{D1EF2711-BE74-478F-9514-91EE6B3FC0D3}"/>
              </a:ext>
            </a:extLst>
          </p:cNvPr>
          <p:cNvSpPr/>
          <p:nvPr/>
        </p:nvSpPr>
        <p:spPr>
          <a:xfrm>
            <a:off x="-1216024" y="5938677"/>
            <a:ext cx="13230045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Students</a:t>
            </a:r>
            <a:r>
              <a:rPr lang="en-US" sz="2300" dirty="0">
                <a:solidFill>
                  <a:schemeClr val="bg1"/>
                </a:solidFill>
              </a:rPr>
              <a:t>: Ariel Berkovich, Matan Keren| </a:t>
            </a:r>
            <a:r>
              <a:rPr lang="en-US" sz="2300" b="1" dirty="0">
                <a:solidFill>
                  <a:schemeClr val="bg1"/>
                </a:solidFill>
              </a:rPr>
              <a:t>Supervisor: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Dr.Miri</a:t>
            </a:r>
            <a:r>
              <a:rPr lang="en-US" sz="2300" dirty="0">
                <a:solidFill>
                  <a:schemeClr val="bg1"/>
                </a:solidFill>
              </a:rPr>
              <a:t> Weiss Cohen | </a:t>
            </a:r>
            <a:r>
              <a:rPr lang="en-US" sz="2300" b="1" dirty="0">
                <a:solidFill>
                  <a:schemeClr val="bg1"/>
                </a:solidFill>
              </a:rPr>
              <a:t>Date: </a:t>
            </a:r>
            <a:r>
              <a:rPr lang="en-US" sz="2300" dirty="0">
                <a:solidFill>
                  <a:schemeClr val="bg1"/>
                </a:solidFill>
              </a:rPr>
              <a:t>4/7/19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xmlns="" id="{6F28BD08-6656-4426-97D9-DFA774DAD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682472" cy="1524132"/>
          </a:xfrm>
          <a:prstGeom prst="rect">
            <a:avLst/>
          </a:prstGeom>
        </p:spPr>
      </p:pic>
      <p:sp>
        <p:nvSpPr>
          <p:cNvPr id="15" name="מלבן 14">
            <a:extLst>
              <a:ext uri="{FF2B5EF4-FFF2-40B4-BE49-F238E27FC236}">
                <a16:creationId xmlns:a16="http://schemas.microsoft.com/office/drawing/2014/main" xmlns="" id="{27EA37DE-18D3-4EB6-9E9C-6F6FE096C23D}"/>
              </a:ext>
            </a:extLst>
          </p:cNvPr>
          <p:cNvSpPr/>
          <p:nvPr/>
        </p:nvSpPr>
        <p:spPr>
          <a:xfrm>
            <a:off x="9918885" y="874626"/>
            <a:ext cx="978152" cy="9401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>
              <a:lnSpc>
                <a:spcPct val="115000"/>
              </a:lnSpc>
            </a:pPr>
            <a:r>
              <a:rPr lang="en-US" sz="2500" dirty="0">
                <a:solidFill>
                  <a:schemeClr val="bg1"/>
                </a:solidFill>
                <a:latin typeface="Euphemia (גוף)"/>
                <a:ea typeface="Trebuchet MS"/>
                <a:cs typeface="Trebuchet MS"/>
                <a:sym typeface="Trebuchet MS"/>
              </a:rPr>
              <a:t>SE</a:t>
            </a:r>
            <a:r>
              <a:rPr lang="en-US" sz="25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he-IL" sz="25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 rtl="0">
              <a:lnSpc>
                <a:spcPct val="115000"/>
              </a:lnSpc>
            </a:pPr>
            <a:r>
              <a:rPr lang="en-US" sz="25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Dept.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1044464" y="488046"/>
            <a:ext cx="11360800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x-none" sz="4000" b="1" dirty="0">
                <a:latin typeface="Tahoma"/>
                <a:ea typeface="Tahoma"/>
                <a:cs typeface="Tahoma"/>
                <a:sym typeface="Tahoma"/>
              </a:rPr>
              <a:t>Genetic Algorithm</a:t>
            </a:r>
            <a:r>
              <a:rPr lang="en-US" sz="4000" b="1" dirty="0">
                <a:latin typeface="Tahoma"/>
                <a:ea typeface="Tahoma"/>
                <a:cs typeface="Tahoma"/>
                <a:sym typeface="Tahoma"/>
              </a:rPr>
              <a:t> - </a:t>
            </a:r>
            <a:r>
              <a:rPr lang="x-none" sz="3999" b="1" dirty="0">
                <a:latin typeface="Tahoma"/>
                <a:ea typeface="Tahoma"/>
                <a:cs typeface="Tahoma"/>
                <a:sym typeface="Tahoma"/>
              </a:rPr>
              <a:t>The Evolution cycle</a:t>
            </a:r>
            <a:endParaRPr b="1" dirty="0"/>
          </a:p>
        </p:txBody>
      </p:sp>
      <p:sp>
        <p:nvSpPr>
          <p:cNvPr id="144" name="Google Shape;144;p23"/>
          <p:cNvSpPr/>
          <p:nvPr/>
        </p:nvSpPr>
        <p:spPr>
          <a:xfrm>
            <a:off x="620126" y="1825186"/>
            <a:ext cx="2572930" cy="9005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r>
              <a:rPr lang="x-none" sz="2399"/>
              <a:t>Initialization</a:t>
            </a:r>
            <a:endParaRPr sz="2399"/>
          </a:p>
        </p:txBody>
      </p:sp>
      <p:sp>
        <p:nvSpPr>
          <p:cNvPr id="145" name="Google Shape;145;p23"/>
          <p:cNvSpPr/>
          <p:nvPr/>
        </p:nvSpPr>
        <p:spPr>
          <a:xfrm>
            <a:off x="4997965" y="1592562"/>
            <a:ext cx="2572930" cy="1368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r>
              <a:rPr lang="x-none" sz="2399" dirty="0"/>
              <a:t>Parent selection</a:t>
            </a:r>
            <a:endParaRPr sz="2399" dirty="0"/>
          </a:p>
        </p:txBody>
      </p:sp>
      <p:sp>
        <p:nvSpPr>
          <p:cNvPr id="146" name="Google Shape;146;p23"/>
          <p:cNvSpPr/>
          <p:nvPr/>
        </p:nvSpPr>
        <p:spPr>
          <a:xfrm>
            <a:off x="6853761" y="3237683"/>
            <a:ext cx="4653848" cy="15823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r>
              <a:rPr lang="x-none" sz="2399" dirty="0"/>
              <a:t>Recombination</a:t>
            </a:r>
            <a:endParaRPr sz="2399" dirty="0"/>
          </a:p>
        </p:txBody>
      </p:sp>
      <p:sp>
        <p:nvSpPr>
          <p:cNvPr id="147" name="Google Shape;147;p23"/>
          <p:cNvSpPr/>
          <p:nvPr/>
        </p:nvSpPr>
        <p:spPr>
          <a:xfrm>
            <a:off x="4624603" y="5160987"/>
            <a:ext cx="2572930" cy="90056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 rtl="0"/>
            <a:r>
              <a:rPr lang="x-none" sz="2399" dirty="0"/>
              <a:t>Mutation</a:t>
            </a:r>
            <a:endParaRPr sz="2399" dirty="0"/>
          </a:p>
        </p:txBody>
      </p:sp>
      <p:sp>
        <p:nvSpPr>
          <p:cNvPr id="148" name="Google Shape;148;p23"/>
          <p:cNvSpPr/>
          <p:nvPr/>
        </p:nvSpPr>
        <p:spPr>
          <a:xfrm rot="-2390461">
            <a:off x="1688657" y="3193818"/>
            <a:ext cx="2814491" cy="13991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r>
              <a:rPr lang="x-none" sz="2399"/>
              <a:t>Survivor Selection</a:t>
            </a:r>
            <a:endParaRPr sz="2399"/>
          </a:p>
        </p:txBody>
      </p:sp>
      <p:sp>
        <p:nvSpPr>
          <p:cNvPr id="149" name="Google Shape;149;p23"/>
          <p:cNvSpPr/>
          <p:nvPr/>
        </p:nvSpPr>
        <p:spPr>
          <a:xfrm>
            <a:off x="3398660" y="1825186"/>
            <a:ext cx="1454222" cy="900565"/>
          </a:xfrm>
          <a:prstGeom prst="ellipse">
            <a:avLst/>
          </a:prstGeom>
          <a:solidFill>
            <a:srgbClr val="92C2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r>
              <a:rPr lang="x-none" sz="2399" b="1" dirty="0"/>
              <a:t>Gen i</a:t>
            </a:r>
            <a:endParaRPr sz="2399" b="1" dirty="0"/>
          </a:p>
        </p:txBody>
      </p:sp>
      <p:sp>
        <p:nvSpPr>
          <p:cNvPr id="150" name="Google Shape;150;p23"/>
          <p:cNvSpPr txBox="1"/>
          <p:nvPr/>
        </p:nvSpPr>
        <p:spPr>
          <a:xfrm>
            <a:off x="835737" y="2633107"/>
            <a:ext cx="1871912" cy="72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2399"/>
              <a:t>init gen 0</a:t>
            </a:r>
            <a:endParaRPr sz="2399"/>
          </a:p>
        </p:txBody>
      </p:sp>
      <p:sp>
        <p:nvSpPr>
          <p:cNvPr id="151" name="Google Shape;151;p23"/>
          <p:cNvSpPr/>
          <p:nvPr/>
        </p:nvSpPr>
        <p:spPr>
          <a:xfrm>
            <a:off x="7715978" y="1880604"/>
            <a:ext cx="2908823" cy="9561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 rtl="0"/>
            <a:endParaRPr lang="en-US" sz="2399" b="1" dirty="0"/>
          </a:p>
          <a:p>
            <a:pPr algn="ctr" rtl="0"/>
            <a:r>
              <a:rPr lang="x-none" sz="2399" b="1" dirty="0"/>
              <a:t>Roulette wheel</a:t>
            </a:r>
            <a:endParaRPr sz="2399" b="1" dirty="0"/>
          </a:p>
          <a:p>
            <a:pPr algn="l" rtl="0"/>
            <a:endParaRPr sz="2399" b="1" dirty="0"/>
          </a:p>
        </p:txBody>
      </p:sp>
      <p:sp>
        <p:nvSpPr>
          <p:cNvPr id="152" name="Google Shape;152;p23"/>
          <p:cNvSpPr/>
          <p:nvPr/>
        </p:nvSpPr>
        <p:spPr>
          <a:xfrm>
            <a:off x="1723772" y="5218747"/>
            <a:ext cx="2527470" cy="956151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E494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r>
              <a:rPr lang="x-none" sz="2399" b="1" dirty="0"/>
              <a:t>generated children</a:t>
            </a:r>
            <a:endParaRPr sz="2399" b="1" dirty="0"/>
          </a:p>
        </p:txBody>
      </p:sp>
      <p:sp>
        <p:nvSpPr>
          <p:cNvPr id="153" name="Google Shape;153;p23"/>
          <p:cNvSpPr/>
          <p:nvPr/>
        </p:nvSpPr>
        <p:spPr>
          <a:xfrm>
            <a:off x="7331688" y="5105401"/>
            <a:ext cx="3293113" cy="956151"/>
          </a:xfrm>
          <a:prstGeom prst="ellipse">
            <a:avLst/>
          </a:prstGeom>
          <a:solidFill>
            <a:srgbClr val="EDFA8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r>
              <a:rPr lang="x-none" sz="2399" b="1" dirty="0"/>
              <a:t>pre-mutations children</a:t>
            </a:r>
            <a:endParaRPr sz="2399" b="1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BCB3AE9F-B3CF-49B3-A3BF-0E142242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10</a:t>
            </a:fld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3961771" y="467136"/>
            <a:ext cx="11357841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en-US" sz="3999" b="1" dirty="0">
                <a:latin typeface="Tahoma"/>
                <a:ea typeface="Tahoma"/>
                <a:cs typeface="Tahoma"/>
                <a:sym typeface="Tahoma"/>
              </a:rPr>
              <a:t>Binary approach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417079" y="1365740"/>
            <a:ext cx="11357841" cy="2152239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indent="-474015" algn="l" rtl="0">
              <a:buSzPts val="2000"/>
              <a:buFont typeface="Tahoma"/>
              <a:buChar char="●"/>
            </a:pPr>
            <a:r>
              <a:rPr lang="x-none" sz="2666" dirty="0">
                <a:latin typeface="Tahoma"/>
                <a:ea typeface="Tahoma"/>
                <a:cs typeface="Tahoma"/>
                <a:sym typeface="Tahoma"/>
              </a:rPr>
              <a:t>Represent each solution as a binary string</a:t>
            </a:r>
            <a:endParaRPr sz="2666" dirty="0">
              <a:latin typeface="Tahoma"/>
              <a:ea typeface="Tahoma"/>
              <a:cs typeface="Tahoma"/>
              <a:sym typeface="Tahoma"/>
            </a:endParaRPr>
          </a:p>
          <a:p>
            <a:pPr indent="-474015" algn="l" rtl="0">
              <a:buSzPts val="2000"/>
              <a:buFont typeface="Tahoma"/>
              <a:buChar char="●"/>
            </a:pPr>
            <a:r>
              <a:rPr lang="x-none" sz="2666" dirty="0">
                <a:latin typeface="Tahoma"/>
                <a:ea typeface="Tahoma"/>
                <a:cs typeface="Tahoma"/>
                <a:sym typeface="Tahoma"/>
              </a:rPr>
              <a:t>store for each item : </a:t>
            </a:r>
            <a:endParaRPr sz="2666" dirty="0">
              <a:latin typeface="Tahoma"/>
              <a:ea typeface="Tahoma"/>
              <a:cs typeface="Tahoma"/>
              <a:sym typeface="Tahoma"/>
            </a:endParaRPr>
          </a:p>
          <a:p>
            <a:pPr lvl="1" indent="-474015" algn="l" rtl="0">
              <a:spcBef>
                <a:spcPts val="0"/>
              </a:spcBef>
              <a:buSzPts val="2000"/>
              <a:buFont typeface="Tahoma"/>
              <a:buChar char="○"/>
            </a:pPr>
            <a:r>
              <a:rPr lang="x-none" sz="2666" dirty="0">
                <a:latin typeface="Tahoma"/>
                <a:ea typeface="Tahoma"/>
                <a:cs typeface="Tahoma"/>
                <a:sym typeface="Tahoma"/>
              </a:rPr>
              <a:t>it’s orientation </a:t>
            </a:r>
            <a:endParaRPr sz="2666" dirty="0">
              <a:latin typeface="Tahoma"/>
              <a:ea typeface="Tahoma"/>
              <a:cs typeface="Tahoma"/>
              <a:sym typeface="Tahoma"/>
            </a:endParaRPr>
          </a:p>
          <a:p>
            <a:pPr lvl="1" indent="-474015" algn="l" rtl="0">
              <a:spcBef>
                <a:spcPts val="0"/>
              </a:spcBef>
              <a:buSzPts val="2000"/>
              <a:buFont typeface="Tahoma"/>
              <a:buChar char="○"/>
            </a:pPr>
            <a:r>
              <a:rPr lang="x-none" sz="2666" dirty="0">
                <a:latin typeface="Tahoma"/>
                <a:ea typeface="Tahoma"/>
                <a:cs typeface="Tahoma"/>
                <a:sym typeface="Tahoma"/>
              </a:rPr>
              <a:t>it’s position - X,Y,Z coordinates inside the knapsack</a:t>
            </a:r>
            <a:endParaRPr sz="2666" dirty="0">
              <a:latin typeface="Tahoma"/>
              <a:ea typeface="Tahoma"/>
              <a:cs typeface="Tahoma"/>
              <a:sym typeface="Tahoma"/>
            </a:endParaRPr>
          </a:p>
          <a:p>
            <a:pPr marL="0" indent="0" algn="l" rtl="0">
              <a:spcBef>
                <a:spcPts val="2133"/>
              </a:spcBef>
              <a:buNone/>
            </a:pPr>
            <a:endParaRPr sz="2666" dirty="0">
              <a:latin typeface="Tahoma"/>
              <a:ea typeface="Tahoma"/>
              <a:cs typeface="Tahoma"/>
              <a:sym typeface="Tahoma"/>
            </a:endParaRPr>
          </a:p>
          <a:p>
            <a:pPr marL="1218895" indent="0" algn="l" rtl="0">
              <a:spcBef>
                <a:spcPts val="2133"/>
              </a:spcBef>
              <a:spcAft>
                <a:spcPts val="2133"/>
              </a:spcAft>
              <a:buNone/>
            </a:pPr>
            <a:endParaRPr sz="2666" dirty="0"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93" name="Google Shape;193;p26"/>
          <p:cNvGraphicFramePr/>
          <p:nvPr>
            <p:extLst>
              <p:ext uri="{D42A27DB-BD31-4B8C-83A1-F6EECF244321}">
                <p14:modId xmlns:p14="http://schemas.microsoft.com/office/powerpoint/2010/main" val="3738572950"/>
              </p:ext>
            </p:extLst>
          </p:nvPr>
        </p:nvGraphicFramePr>
        <p:xfrm>
          <a:off x="1271255" y="3427036"/>
          <a:ext cx="10297188" cy="6094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3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4400">
                  <a:extLst>
                    <a:ext uri="{9D8B030D-6E8A-4147-A177-3AD203B41FA5}">
                      <a16:colId xmlns:a16="http://schemas.microsoft.com/office/drawing/2014/main" xmlns="" val="977777634"/>
                    </a:ext>
                  </a:extLst>
                </a:gridCol>
                <a:gridCol w="644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64329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609401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1</a:t>
                      </a:r>
                    </a:p>
                  </a:txBody>
                  <a:tcPr marL="121868" marR="121868" marT="121868" marB="121868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1</a:t>
                      </a:r>
                    </a:p>
                  </a:txBody>
                  <a:tcPr marL="121868" marR="121868" marT="121868" marB="121868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1</a:t>
                      </a:r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1</a:t>
                      </a:r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dirty="0">
                          <a:solidFill>
                            <a:schemeClr val="tx2"/>
                          </a:solidFill>
                          <a:cs typeface="+mj-cs"/>
                        </a:rPr>
                        <a:t>1</a:t>
                      </a:r>
                    </a:p>
                  </a:txBody>
                  <a:tcPr marL="121868" marR="121868" marT="121868" marB="121868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dirty="0">
                          <a:solidFill>
                            <a:schemeClr val="tx2"/>
                          </a:solidFill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dirty="0">
                          <a:solidFill>
                            <a:schemeClr val="tx2"/>
                          </a:solidFill>
                          <a:cs typeface="+mj-cs"/>
                        </a:rPr>
                        <a:t>1</a:t>
                      </a:r>
                    </a:p>
                  </a:txBody>
                  <a:tcPr marL="121868" marR="121868" marT="121868" marB="121868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" sz="2400" dirty="0">
                          <a:solidFill>
                            <a:schemeClr val="tx2"/>
                          </a:solidFill>
                          <a:cs typeface="+mj-cs"/>
                        </a:rPr>
                        <a:t>0</a:t>
                      </a:r>
                    </a:p>
                  </a:txBody>
                  <a:tcPr marL="121868" marR="121868" marT="121868" marB="121868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4" name="Google Shape;194;p26"/>
          <p:cNvGraphicFramePr/>
          <p:nvPr>
            <p:extLst>
              <p:ext uri="{D42A27DB-BD31-4B8C-83A1-F6EECF244321}">
                <p14:modId xmlns:p14="http://schemas.microsoft.com/office/powerpoint/2010/main" val="2661263660"/>
              </p:ext>
            </p:extLst>
          </p:nvPr>
        </p:nvGraphicFramePr>
        <p:xfrm>
          <a:off x="935575" y="5116996"/>
          <a:ext cx="10895784" cy="12189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2000">
                  <a:extLst>
                    <a:ext uri="{9D8B030D-6E8A-4147-A177-3AD203B41FA5}">
                      <a16:colId xmlns:a16="http://schemas.microsoft.com/office/drawing/2014/main" xmlns="" val="2381685717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42000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42000">
                  <a:extLst>
                    <a:ext uri="{9D8B030D-6E8A-4147-A177-3AD203B41FA5}">
                      <a16:colId xmlns:a16="http://schemas.microsoft.com/office/drawing/2014/main" xmlns="" val="4132031823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</a:tblGrid>
              <a:tr h="609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latin typeface="+mj-lt"/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latin typeface="+mj-lt"/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9401">
                <a:tc gridSpan="1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...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latin typeface="+mj-lt"/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121868" marR="121868" marT="121868" marB="121868"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5" name="Google Shape;195;p26"/>
          <p:cNvSpPr/>
          <p:nvPr/>
        </p:nvSpPr>
        <p:spPr>
          <a:xfrm rot="5400000">
            <a:off x="1471280" y="3883578"/>
            <a:ext cx="224741" cy="523064"/>
          </a:xfrm>
          <a:prstGeom prst="rightBrace">
            <a:avLst>
              <a:gd name="adj1" fmla="val 8333"/>
              <a:gd name="adj2" fmla="val 50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endParaRPr sz="2399"/>
          </a:p>
        </p:txBody>
      </p:sp>
      <p:sp>
        <p:nvSpPr>
          <p:cNvPr id="196" name="Google Shape;196;p26"/>
          <p:cNvSpPr/>
          <p:nvPr/>
        </p:nvSpPr>
        <p:spPr>
          <a:xfrm rot="5400000">
            <a:off x="2717002" y="3412978"/>
            <a:ext cx="255134" cy="1479686"/>
          </a:xfrm>
          <a:prstGeom prst="rightBrace">
            <a:avLst>
              <a:gd name="adj1" fmla="val 8333"/>
              <a:gd name="adj2" fmla="val 50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endParaRPr sz="2399"/>
          </a:p>
        </p:txBody>
      </p:sp>
      <p:sp>
        <p:nvSpPr>
          <p:cNvPr id="197" name="Google Shape;197;p26"/>
          <p:cNvSpPr/>
          <p:nvPr/>
        </p:nvSpPr>
        <p:spPr>
          <a:xfrm rot="5400000">
            <a:off x="4998501" y="3003149"/>
            <a:ext cx="280727" cy="2354187"/>
          </a:xfrm>
          <a:prstGeom prst="rightBrace">
            <a:avLst>
              <a:gd name="adj1" fmla="val 8333"/>
              <a:gd name="adj2" fmla="val 50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endParaRPr sz="2399"/>
          </a:p>
        </p:txBody>
      </p:sp>
      <p:sp>
        <p:nvSpPr>
          <p:cNvPr id="198" name="Google Shape;198;p26"/>
          <p:cNvSpPr/>
          <p:nvPr/>
        </p:nvSpPr>
        <p:spPr>
          <a:xfrm rot="5400000">
            <a:off x="7581122" y="3020083"/>
            <a:ext cx="280727" cy="2354187"/>
          </a:xfrm>
          <a:prstGeom prst="rightBrace">
            <a:avLst>
              <a:gd name="adj1" fmla="val 8333"/>
              <a:gd name="adj2" fmla="val 50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endParaRPr sz="2399"/>
          </a:p>
        </p:txBody>
      </p:sp>
      <p:sp>
        <p:nvSpPr>
          <p:cNvPr id="199" name="Google Shape;199;p26"/>
          <p:cNvSpPr/>
          <p:nvPr/>
        </p:nvSpPr>
        <p:spPr>
          <a:xfrm rot="5400000">
            <a:off x="10150643" y="3020083"/>
            <a:ext cx="280727" cy="2354187"/>
          </a:xfrm>
          <a:prstGeom prst="rightBrace">
            <a:avLst>
              <a:gd name="adj1" fmla="val 8333"/>
              <a:gd name="adj2" fmla="val 50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endParaRPr sz="2399"/>
          </a:p>
        </p:txBody>
      </p:sp>
      <p:sp>
        <p:nvSpPr>
          <p:cNvPr id="200" name="Google Shape;200;p26"/>
          <p:cNvSpPr txBox="1"/>
          <p:nvPr/>
        </p:nvSpPr>
        <p:spPr>
          <a:xfrm>
            <a:off x="955328" y="4180241"/>
            <a:ext cx="1472816" cy="52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1066" dirty="0">
                <a:latin typeface="Tahoma"/>
                <a:ea typeface="Tahoma"/>
                <a:cs typeface="Tahoma"/>
                <a:sym typeface="Tahoma"/>
              </a:rPr>
              <a:t>is Item in knapsack 1 means yes</a:t>
            </a:r>
            <a:endParaRPr sz="1066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2296199" y="4190282"/>
            <a:ext cx="1348795" cy="4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1066" dirty="0">
                <a:latin typeface="Tahoma"/>
                <a:ea typeface="Tahoma"/>
                <a:cs typeface="Tahoma"/>
                <a:sym typeface="Tahoma"/>
              </a:rPr>
              <a:t>Item orientation</a:t>
            </a:r>
            <a:endParaRPr sz="1066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4970445" y="4213268"/>
            <a:ext cx="264731" cy="34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1066" dirty="0">
                <a:latin typeface="Tahoma"/>
                <a:ea typeface="Tahoma"/>
                <a:cs typeface="Tahoma"/>
                <a:sym typeface="Tahoma"/>
              </a:rPr>
              <a:t>X</a:t>
            </a:r>
            <a:endParaRPr sz="1066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7547924" y="4264219"/>
            <a:ext cx="264731" cy="34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1066" dirty="0">
                <a:latin typeface="Tahoma"/>
                <a:ea typeface="Tahoma"/>
                <a:cs typeface="Tahoma"/>
                <a:sym typeface="Tahoma"/>
              </a:rPr>
              <a:t>Y</a:t>
            </a:r>
            <a:endParaRPr sz="1066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10123249" y="4289057"/>
            <a:ext cx="335513" cy="28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1066" dirty="0">
                <a:latin typeface="Tahoma"/>
                <a:ea typeface="Tahoma"/>
                <a:cs typeface="Tahoma"/>
                <a:sym typeface="Tahoma"/>
              </a:rPr>
              <a:t>Z</a:t>
            </a:r>
            <a:endParaRPr sz="1066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5" name="Google Shape;205;p26"/>
          <p:cNvSpPr/>
          <p:nvPr/>
        </p:nvSpPr>
        <p:spPr>
          <a:xfrm rot="-5400000">
            <a:off x="3482395" y="2503392"/>
            <a:ext cx="232225" cy="4994983"/>
          </a:xfrm>
          <a:prstGeom prst="rightBrace">
            <a:avLst>
              <a:gd name="adj1" fmla="val 8333"/>
              <a:gd name="adj2" fmla="val 505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endParaRPr sz="2399"/>
          </a:p>
        </p:txBody>
      </p:sp>
      <p:sp>
        <p:nvSpPr>
          <p:cNvPr id="206" name="Google Shape;206;p26"/>
          <p:cNvSpPr/>
          <p:nvPr/>
        </p:nvSpPr>
        <p:spPr>
          <a:xfrm rot="5400000">
            <a:off x="9073528" y="3877896"/>
            <a:ext cx="251359" cy="5071183"/>
          </a:xfrm>
          <a:prstGeom prst="rightBrace">
            <a:avLst>
              <a:gd name="adj1" fmla="val 8333"/>
              <a:gd name="adj2" fmla="val 505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endParaRPr sz="2399"/>
          </a:p>
        </p:txBody>
      </p:sp>
      <p:sp>
        <p:nvSpPr>
          <p:cNvPr id="207" name="Google Shape;207;p26"/>
          <p:cNvSpPr/>
          <p:nvPr/>
        </p:nvSpPr>
        <p:spPr>
          <a:xfrm rot="-5400000">
            <a:off x="9037570" y="2507460"/>
            <a:ext cx="139630" cy="4994983"/>
          </a:xfrm>
          <a:prstGeom prst="rightBrace">
            <a:avLst>
              <a:gd name="adj1" fmla="val 8333"/>
              <a:gd name="adj2" fmla="val 505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endParaRPr sz="2399"/>
          </a:p>
        </p:txBody>
      </p:sp>
      <p:sp>
        <p:nvSpPr>
          <p:cNvPr id="208" name="Google Shape;208;p26"/>
          <p:cNvSpPr txBox="1"/>
          <p:nvPr/>
        </p:nvSpPr>
        <p:spPr>
          <a:xfrm>
            <a:off x="3352320" y="4562247"/>
            <a:ext cx="671425" cy="28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1066" dirty="0">
                <a:latin typeface="Tahoma"/>
                <a:ea typeface="Tahoma"/>
                <a:cs typeface="Tahoma"/>
                <a:sym typeface="Tahoma"/>
              </a:rPr>
              <a:t>Item 0</a:t>
            </a:r>
            <a:endParaRPr sz="1066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8865273" y="4588120"/>
            <a:ext cx="966548" cy="25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1066" dirty="0">
                <a:latin typeface="Tahoma"/>
                <a:ea typeface="Tahoma"/>
                <a:cs typeface="Tahoma"/>
                <a:sym typeface="Tahoma"/>
              </a:rPr>
              <a:t>Item 1</a:t>
            </a:r>
            <a:endParaRPr sz="1066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8865273" y="6405546"/>
            <a:ext cx="966548" cy="17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1066" dirty="0">
                <a:latin typeface="Tahoma"/>
                <a:ea typeface="Tahoma"/>
                <a:cs typeface="Tahoma"/>
                <a:sym typeface="Tahoma"/>
              </a:rPr>
              <a:t>Item n</a:t>
            </a:r>
            <a:endParaRPr sz="1066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" name="מציין מיקום של מספר שקופית 3">
            <a:extLst>
              <a:ext uri="{FF2B5EF4-FFF2-40B4-BE49-F238E27FC236}">
                <a16:creationId xmlns:a16="http://schemas.microsoft.com/office/drawing/2014/main" xmlns="" id="{9310AC93-CA42-449E-9702-0F7F301C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609" y="802332"/>
            <a:ext cx="657931" cy="416868"/>
          </a:xfrm>
        </p:spPr>
        <p:txBody>
          <a:bodyPr/>
          <a:lstStyle/>
          <a:p>
            <a:fld id="{DF28FB93-0A08-4E7D-8E63-9EFA29F1E093}" type="slidenum">
              <a:rPr lang="he-IL" smtClean="0"/>
              <a:pPr/>
              <a:t>11</a:t>
            </a:fld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2174760" y="494790"/>
            <a:ext cx="11357841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en-US" sz="3999" b="1" dirty="0">
                <a:latin typeface="Tahoma"/>
                <a:ea typeface="Tahoma"/>
                <a:cs typeface="Tahoma"/>
                <a:sym typeface="Tahoma"/>
              </a:rPr>
              <a:t>Fitness function of the binary 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E844B669-8623-476E-ABA1-AD45D077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12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xmlns="" id="{D3C927D0-5384-4E08-AC4A-D7E36D131863}"/>
                  </a:ext>
                </a:extLst>
              </p:cNvPr>
              <p:cNvSpPr/>
              <p:nvPr/>
            </p:nvSpPr>
            <p:spPr>
              <a:xfrm>
                <a:off x="-497424" y="2174423"/>
                <a:ext cx="10820400" cy="1411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𝑭𝒊𝒕𝒏𝒆𝒔𝒔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𝒄𝒓𝒆𝒂𝒕𝒖𝒓𝒆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eqArr>
                            <m:eqArr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𝒗𝒂𝒍𝒖𝒆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𝒊𝒕𝒆𝒎</m:t>
                                  </m:r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𝒄𝒐𝒓𝒏𝒆𝒓𝑩𝒐𝒏𝒖𝒔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𝒊𝒕𝒆𝒎</m:t>
                                  </m:r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𝒄𝒐𝒏𝒏𝒆𝒄𝒕𝑩𝒐𝒏𝒖𝒔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𝒊𝒕𝒆𝒎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𝟒</m:t>
                                  </m:r>
                                </m:den>
                              </m:f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nary>
                      <m:r>
                        <a:rPr lang="en-US" sz="20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D3C927D0-5384-4E08-AC4A-D7E36D131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7424" y="2174423"/>
                <a:ext cx="10820400" cy="1411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תיבת טקסט 2">
                <a:extLst>
                  <a:ext uri="{FF2B5EF4-FFF2-40B4-BE49-F238E27FC236}">
                    <a16:creationId xmlns:a16="http://schemas.microsoft.com/office/drawing/2014/main" xmlns="" id="{7EB25E23-AE69-453E-A9F9-B289E6CA33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8904971" y="2752718"/>
                <a:ext cx="3256548" cy="39799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l" rtl="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∀</m:t>
                    </m:r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𝑖𝑡𝑒𝑚</m:t>
                    </m:r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∈ </m:t>
                    </m:r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𝑝𝑎𝑐𝑘𝑖𝑛𝑔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𝑐𝑟𝑒𝑎𝑡𝑢𝑟𝑒</m:t>
                        </m:r>
                      </m:e>
                    </m:d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תיבת טקסט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EB25E23-AE69-453E-A9F9-B289E6CA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8904971" y="2752718"/>
                <a:ext cx="3256548" cy="397994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xmlns="" id="{09759B0A-7B27-47C7-9484-DED556F42D1B}"/>
              </a:ext>
            </a:extLst>
          </p:cNvPr>
          <p:cNvCxnSpPr>
            <a:cxnSpLocks/>
          </p:cNvCxnSpPr>
          <p:nvPr/>
        </p:nvCxnSpPr>
        <p:spPr>
          <a:xfrm flipV="1">
            <a:off x="2592189" y="3202058"/>
            <a:ext cx="0" cy="98894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xmlns="" id="{E7D63319-979B-49CE-9B0F-884F1926FFF1}"/>
              </a:ext>
            </a:extLst>
          </p:cNvPr>
          <p:cNvCxnSpPr>
            <a:cxnSpLocks/>
          </p:cNvCxnSpPr>
          <p:nvPr/>
        </p:nvCxnSpPr>
        <p:spPr>
          <a:xfrm flipV="1">
            <a:off x="7682998" y="3232674"/>
            <a:ext cx="0" cy="988942"/>
          </a:xfrm>
          <a:prstGeom prst="straightConnector1">
            <a:avLst/>
          </a:prstGeom>
          <a:ln w="762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xmlns="" id="{29D32CE6-A130-4881-824A-6C156999A467}"/>
              </a:ext>
            </a:extLst>
          </p:cNvPr>
          <p:cNvCxnSpPr>
            <a:cxnSpLocks/>
          </p:cNvCxnSpPr>
          <p:nvPr/>
        </p:nvCxnSpPr>
        <p:spPr>
          <a:xfrm flipV="1">
            <a:off x="4429299" y="3232674"/>
            <a:ext cx="0" cy="98894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מלבן 6">
            <a:extLst>
              <a:ext uri="{FF2B5EF4-FFF2-40B4-BE49-F238E27FC236}">
                <a16:creationId xmlns:a16="http://schemas.microsoft.com/office/drawing/2014/main" xmlns="" id="{5BA58962-2025-4F04-8046-5CBA7195D53B}"/>
              </a:ext>
            </a:extLst>
          </p:cNvPr>
          <p:cNvSpPr/>
          <p:nvPr/>
        </p:nvSpPr>
        <p:spPr>
          <a:xfrm>
            <a:off x="1432561" y="4399280"/>
            <a:ext cx="1828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To get the most value efficient packing </a:t>
            </a:r>
            <a:endParaRPr lang="en-US" b="1" dirty="0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xmlns="" id="{69D651A8-5854-43B4-8126-5CF28B223D0B}"/>
              </a:ext>
            </a:extLst>
          </p:cNvPr>
          <p:cNvSpPr/>
          <p:nvPr/>
        </p:nvSpPr>
        <p:spPr>
          <a:xfrm>
            <a:off x="3460409" y="4377030"/>
            <a:ext cx="2057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To encourage expanding to the corners of the container</a:t>
            </a:r>
            <a:endParaRPr lang="en-US" b="1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xmlns="" id="{5D6A9102-1D34-4CE5-8956-6EFF026F1986}"/>
              </a:ext>
            </a:extLst>
          </p:cNvPr>
          <p:cNvSpPr/>
          <p:nvPr/>
        </p:nvSpPr>
        <p:spPr>
          <a:xfrm>
            <a:off x="5670972" y="4441840"/>
            <a:ext cx="43908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To encourage connection between items and thus improving compression rate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51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834159" y="587680"/>
            <a:ext cx="11357841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x-none" sz="3999" b="1" u="sng" dirty="0">
                <a:latin typeface="Tahoma"/>
                <a:ea typeface="Tahoma"/>
                <a:cs typeface="Tahoma"/>
                <a:sym typeface="Tahoma"/>
              </a:rPr>
              <a:t>Hybrid Genetic Algorithm with Heuristics</a:t>
            </a:r>
            <a:endParaRPr sz="3999" b="1" u="sng" dirty="0"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Google Shape;216;p27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 spcFirstLastPara="1" vert="horz" wrap="square" lIns="121868" tIns="121868" rIns="121868" bIns="121868" rtlCol="1" anchor="t" anchorCtr="0">
                <a:noAutofit/>
              </a:bodyPr>
              <a:lstStyle/>
              <a:p>
                <a:pPr marL="0" indent="0" algn="l" rtl="0">
                  <a:buNone/>
                </a:pPr>
                <a:r>
                  <a:rPr lang="x-none" sz="2666" dirty="0">
                    <a:latin typeface="Tahoma"/>
                    <a:ea typeface="Tahoma"/>
                    <a:cs typeface="Tahoma"/>
                    <a:sym typeface="Tahoma"/>
                  </a:rPr>
                  <a:t>In this method , DBLF, a "non-genetic" procedure is applied to decode the solutions generated by the genetic algorithm into the corresponding valid packing patterns. </a:t>
                </a:r>
                <a:endParaRPr sz="2666" dirty="0">
                  <a:latin typeface="Tahoma"/>
                  <a:ea typeface="Tahoma"/>
                  <a:cs typeface="Tahoma"/>
                  <a:sym typeface="Tahoma"/>
                </a:endParaRPr>
              </a:p>
              <a:p>
                <a:pPr marL="0" indent="0" algn="l" rtl="0">
                  <a:spcBef>
                    <a:spcPts val="2133"/>
                  </a:spcBef>
                  <a:buNone/>
                </a:pPr>
                <a:endParaRPr sz="2666" dirty="0">
                  <a:latin typeface="Tahoma"/>
                  <a:ea typeface="Tahoma"/>
                  <a:cs typeface="Tahoma"/>
                  <a:sym typeface="Tahoma"/>
                </a:endParaRPr>
              </a:p>
              <a:p>
                <a:pPr marL="0" indent="0" algn="l" rtl="0">
                  <a:spcBef>
                    <a:spcPts val="2133"/>
                  </a:spcBef>
                  <a:buNone/>
                </a:pPr>
                <a:r>
                  <a:rPr lang="x-none" sz="2666" dirty="0">
                    <a:latin typeface="Tahoma"/>
                    <a:ea typeface="Tahoma"/>
                    <a:cs typeface="Tahoma"/>
                    <a:sym typeface="Tahoma"/>
                  </a:rPr>
                  <a:t>This approach allow for a different type of chromosome encoding, and a greedy heuristics is applied via DBLF</a:t>
                </a:r>
                <a:endParaRPr lang="en-US" sz="2666" dirty="0">
                  <a:latin typeface="Tahoma"/>
                  <a:ea typeface="Tahoma"/>
                  <a:cs typeface="Tahoma"/>
                  <a:sym typeface="Tahoma"/>
                </a:endParaRPr>
              </a:p>
              <a:p>
                <a:pPr marL="0" indent="0" algn="l" rtl="0">
                  <a:spcBef>
                    <a:spcPts val="2133"/>
                  </a:spcBef>
                  <a:buNone/>
                </a:pPr>
                <a:endParaRPr lang="en-US" sz="2666" dirty="0">
                  <a:latin typeface="Tahoma"/>
                  <a:ea typeface="Tahoma"/>
                  <a:cs typeface="Tahoma"/>
                  <a:sym typeface="Tahoma"/>
                </a:endParaRPr>
              </a:p>
              <a:p>
                <a:pPr marL="0" indent="0">
                  <a:spcBef>
                    <a:spcPts val="2133"/>
                  </a:spcBef>
                  <a:spcAft>
                    <a:spcPts val="213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𝐹𝑖𝑡𝑛𝑒𝑠𝑠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𝑐𝑟𝑒𝑎𝑡𝑢𝑟𝑒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𝑖𝑡𝑒𝑚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𝑖𝑡𝑒𝑚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𝑝𝑎𝑐𝑘𝑖𝑛𝑔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𝑐𝑟𝑒𝑎𝑡𝑢𝑟𝑒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l" rtl="0">
                  <a:spcBef>
                    <a:spcPts val="2133"/>
                  </a:spcBef>
                  <a:spcAft>
                    <a:spcPts val="2133"/>
                  </a:spcAft>
                  <a:buNone/>
                </a:pPr>
                <a:endParaRPr sz="2666" dirty="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mc:Choice>
        <mc:Fallback xmlns="">
          <p:sp>
            <p:nvSpPr>
              <p:cNvPr id="216" name="Google Shape;216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3"/>
                <a:stretch>
                  <a:fillRect l="-751" t="-402" r="-10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3">
            <a:extLst>
              <a:ext uri="{FF2B5EF4-FFF2-40B4-BE49-F238E27FC236}">
                <a16:creationId xmlns:a16="http://schemas.microsoft.com/office/drawing/2014/main" xmlns="" id="{E5E58F6C-805F-4F31-A9DB-F2F031F5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609" y="802332"/>
            <a:ext cx="657931" cy="416868"/>
          </a:xfrm>
        </p:spPr>
        <p:txBody>
          <a:bodyPr/>
          <a:lstStyle/>
          <a:p>
            <a:fld id="{DF28FB93-0A08-4E7D-8E63-9EFA29F1E093}" type="slidenum">
              <a:rPr lang="he-IL" smtClean="0"/>
              <a:pPr/>
              <a:t>13</a:t>
            </a:fld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4032561" y="474835"/>
            <a:ext cx="11360800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x-none" sz="4000" b="1" dirty="0"/>
              <a:t>Order Encoding</a:t>
            </a:r>
            <a:endParaRPr sz="4000" b="1" dirty="0"/>
          </a:p>
        </p:txBody>
      </p:sp>
      <p:graphicFrame>
        <p:nvGraphicFramePr>
          <p:cNvPr id="222" name="Google Shape;222;p28"/>
          <p:cNvGraphicFramePr/>
          <p:nvPr/>
        </p:nvGraphicFramePr>
        <p:xfrm>
          <a:off x="571640" y="1835648"/>
          <a:ext cx="4474400" cy="6094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9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92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92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094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x1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x2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x3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x4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x5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...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xn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3" name="Google Shape;223;p28"/>
          <p:cNvSpPr/>
          <p:nvPr/>
        </p:nvSpPr>
        <p:spPr>
          <a:xfrm rot="5400000">
            <a:off x="2564221" y="524257"/>
            <a:ext cx="449083" cy="4282085"/>
          </a:xfrm>
          <a:prstGeom prst="rightBrace">
            <a:avLst>
              <a:gd name="adj1" fmla="val 8333"/>
              <a:gd name="adj2" fmla="val 50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l" rtl="0"/>
            <a:endParaRPr sz="2399"/>
          </a:p>
        </p:txBody>
      </p:sp>
      <p:sp>
        <p:nvSpPr>
          <p:cNvPr id="224" name="Google Shape;224;p28"/>
          <p:cNvSpPr txBox="1"/>
          <p:nvPr/>
        </p:nvSpPr>
        <p:spPr>
          <a:xfrm>
            <a:off x="647720" y="2971887"/>
            <a:ext cx="5446581" cy="44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just" rtl="0">
              <a:lnSpc>
                <a:spcPct val="110000"/>
              </a:lnSpc>
            </a:pPr>
            <a:r>
              <a:rPr lang="x-none" sz="146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are placed according to this order of indexes</a:t>
            </a:r>
            <a:endParaRPr sz="146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 rtl="0">
              <a:lnSpc>
                <a:spcPct val="110000"/>
              </a:lnSpc>
              <a:spcBef>
                <a:spcPts val="800"/>
              </a:spcBef>
            </a:pPr>
            <a:endParaRPr sz="146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 rtl="0">
              <a:lnSpc>
                <a:spcPct val="110000"/>
              </a:lnSpc>
              <a:spcBef>
                <a:spcPts val="800"/>
              </a:spcBef>
            </a:pPr>
            <a:endParaRPr sz="146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 rtl="0">
              <a:lnSpc>
                <a:spcPct val="110000"/>
              </a:lnSpc>
              <a:spcBef>
                <a:spcPts val="800"/>
              </a:spcBef>
              <a:buClr>
                <a:srgbClr val="000000"/>
              </a:buClr>
              <a:buSzPts val="1100"/>
            </a:pPr>
            <a:endParaRPr sz="146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 rtl="0">
              <a:lnSpc>
                <a:spcPct val="110000"/>
              </a:lnSpc>
              <a:spcBef>
                <a:spcPts val="800"/>
              </a:spcBef>
              <a:buClr>
                <a:srgbClr val="000000"/>
              </a:buClr>
              <a:buSzPts val="1100"/>
            </a:pPr>
            <a:endParaRPr sz="146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 rtl="0">
              <a:lnSpc>
                <a:spcPct val="110000"/>
              </a:lnSpc>
              <a:spcBef>
                <a:spcPts val="800"/>
              </a:spcBef>
              <a:buClr>
                <a:srgbClr val="000000"/>
              </a:buClr>
              <a:buSzPts val="1100"/>
            </a:pPr>
            <a:endParaRPr sz="146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 rtl="0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</a:pPr>
            <a:endParaRPr sz="146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5560374" y="1781029"/>
            <a:ext cx="4041747" cy="93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l" rtl="0"/>
            <a:r>
              <a:rPr lang="x-none" sz="2399"/>
              <a:t>xi = index of the i item to pack</a:t>
            </a:r>
            <a:endParaRPr sz="2399"/>
          </a:p>
        </p:txBody>
      </p:sp>
      <p:sp>
        <p:nvSpPr>
          <p:cNvPr id="226" name="Google Shape;226;p28"/>
          <p:cNvSpPr txBox="1"/>
          <p:nvPr/>
        </p:nvSpPr>
        <p:spPr>
          <a:xfrm>
            <a:off x="750092" y="3643579"/>
            <a:ext cx="10550953" cy="260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609448" indent="-474015" algn="l" rtl="0">
              <a:buSzPts val="2000"/>
              <a:buFont typeface="Tahoma"/>
              <a:buChar char="●"/>
            </a:pPr>
            <a:r>
              <a:rPr lang="x-none" sz="2666" dirty="0">
                <a:latin typeface="Tahoma"/>
                <a:ea typeface="Tahoma"/>
                <a:cs typeface="Tahoma"/>
                <a:sym typeface="Tahoma"/>
              </a:rPr>
              <a:t>packing is done using DBLF(Deepest bottom left fill) packing</a:t>
            </a:r>
            <a:endParaRPr sz="2666" dirty="0">
              <a:latin typeface="Tahoma"/>
              <a:ea typeface="Tahoma"/>
              <a:cs typeface="Tahoma"/>
              <a:sym typeface="Tahoma"/>
            </a:endParaRPr>
          </a:p>
          <a:p>
            <a:pPr marL="609448" algn="l" rtl="0"/>
            <a:endParaRPr sz="2666" dirty="0">
              <a:latin typeface="Tahoma"/>
              <a:ea typeface="Tahoma"/>
              <a:cs typeface="Tahoma"/>
              <a:sym typeface="Tahoma"/>
            </a:endParaRPr>
          </a:p>
          <a:p>
            <a:pPr marL="609448" indent="-474015" algn="l" rtl="0">
              <a:buSzPts val="2000"/>
              <a:buFont typeface="Tahoma"/>
              <a:buChar char="●"/>
            </a:pPr>
            <a:r>
              <a:rPr lang="x-none" sz="2666" dirty="0">
                <a:solidFill>
                  <a:schemeClr val="tx2"/>
                </a:solidFill>
                <a:latin typeface="Tahoma"/>
                <a:ea typeface="Tahoma"/>
                <a:cs typeface="Tahoma"/>
                <a:sym typeface="Tahoma"/>
              </a:rPr>
              <a:t>the algorithm packs </a:t>
            </a:r>
            <a:r>
              <a:rPr lang="en-US" sz="2666" dirty="0">
                <a:solidFill>
                  <a:schemeClr val="tx2"/>
                </a:solidFill>
                <a:latin typeface="Tahoma"/>
                <a:ea typeface="Tahoma"/>
                <a:cs typeface="Tahoma"/>
                <a:sym typeface="Tahoma"/>
              </a:rPr>
              <a:t>every</a:t>
            </a:r>
            <a:r>
              <a:rPr lang="x-none" sz="2666" dirty="0">
                <a:solidFill>
                  <a:schemeClr val="tx2"/>
                </a:solidFill>
                <a:latin typeface="Tahoma"/>
                <a:ea typeface="Tahoma"/>
                <a:cs typeface="Tahoma"/>
                <a:sym typeface="Tahoma"/>
              </a:rPr>
              <a:t> item</a:t>
            </a:r>
            <a:r>
              <a:rPr lang="en-US" sz="2666" dirty="0">
                <a:solidFill>
                  <a:schemeClr val="tx2"/>
                </a:solidFill>
                <a:latin typeface="Tahoma"/>
                <a:ea typeface="Tahoma"/>
                <a:cs typeface="Tahoma"/>
                <a:sym typeface="Tahoma"/>
              </a:rPr>
              <a:t> that in can according to the attempting order guided by the chromosome</a:t>
            </a:r>
            <a:endParaRPr sz="2666" dirty="0">
              <a:solidFill>
                <a:schemeClr val="tx2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l" rtl="0"/>
            <a:endParaRPr sz="2666" dirty="0">
              <a:latin typeface="Tahoma"/>
              <a:ea typeface="Tahoma"/>
              <a:cs typeface="Tahoma"/>
              <a:sym typeface="Tahoma"/>
            </a:endParaRPr>
          </a:p>
          <a:p>
            <a:pPr algn="l" rtl="0"/>
            <a:endParaRPr sz="2666" dirty="0">
              <a:latin typeface="Tahoma"/>
              <a:ea typeface="Tahoma"/>
              <a:cs typeface="Tahoma"/>
              <a:sym typeface="Tahoma"/>
            </a:endParaRPr>
          </a:p>
          <a:p>
            <a:pPr algn="l" rtl="0"/>
            <a:endParaRPr sz="2666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" name="מציין מיקום של מספר שקופית 3">
            <a:extLst>
              <a:ext uri="{FF2B5EF4-FFF2-40B4-BE49-F238E27FC236}">
                <a16:creationId xmlns:a16="http://schemas.microsoft.com/office/drawing/2014/main" xmlns="" id="{8D756F54-A6A2-440D-9E65-4FE7C703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609" y="802332"/>
            <a:ext cx="657931" cy="416868"/>
          </a:xfrm>
        </p:spPr>
        <p:txBody>
          <a:bodyPr/>
          <a:lstStyle/>
          <a:p>
            <a:fld id="{DF28FB93-0A08-4E7D-8E63-9EFA29F1E093}" type="slidenum">
              <a:rPr lang="he-IL" smtClean="0"/>
              <a:pPr/>
              <a:t>14</a:t>
            </a:fld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415600" y="503350"/>
            <a:ext cx="11360800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ctr" rtl="0"/>
            <a:r>
              <a:rPr lang="x-none" sz="4000" b="1" dirty="0"/>
              <a:t>Example</a:t>
            </a:r>
            <a:endParaRPr sz="4000" b="1" dirty="0"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149768" y="2054894"/>
            <a:ext cx="11357841" cy="4554014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marL="0" indent="0" algn="l" rtl="0">
              <a:buNone/>
            </a:pPr>
            <a:r>
              <a:rPr lang="x-none" dirty="0"/>
              <a:t>Suppose we have those items:</a:t>
            </a:r>
            <a:endParaRPr dirty="0"/>
          </a:p>
          <a:p>
            <a:pPr marL="0" indent="0" algn="l" rtl="0">
              <a:spcBef>
                <a:spcPts val="2133"/>
              </a:spcBef>
              <a:buNone/>
            </a:pPr>
            <a:endParaRPr dirty="0"/>
          </a:p>
          <a:p>
            <a:pPr marL="0" indent="0" algn="l" rtl="0">
              <a:spcBef>
                <a:spcPts val="2133"/>
              </a:spcBef>
              <a:buNone/>
            </a:pPr>
            <a:endParaRPr dirty="0"/>
          </a:p>
          <a:p>
            <a:pPr marL="0" indent="0" algn="l" rtl="0">
              <a:spcBef>
                <a:spcPts val="2133"/>
              </a:spcBef>
              <a:buNone/>
            </a:pPr>
            <a:r>
              <a:rPr lang="x-none" dirty="0"/>
              <a:t>so these encoding                            will result in </a:t>
            </a:r>
            <a:r>
              <a:rPr lang="en-US" dirty="0"/>
              <a:t>the packing order:</a:t>
            </a:r>
          </a:p>
          <a:p>
            <a:pPr marL="0" indent="0" algn="l" rtl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graphicFrame>
        <p:nvGraphicFramePr>
          <p:cNvPr id="234" name="Google Shape;234;p29"/>
          <p:cNvGraphicFramePr/>
          <p:nvPr/>
        </p:nvGraphicFramePr>
        <p:xfrm>
          <a:off x="2895600" y="3429000"/>
          <a:ext cx="1361112" cy="6094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09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3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1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4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/>
                        <a:t>2</a:t>
                      </a:r>
                      <a:endParaRPr sz="2400" dirty="0"/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6535006-F120-44EA-A123-3796F16D3793}"/>
              </a:ext>
            </a:extLst>
          </p:cNvPr>
          <p:cNvSpPr txBox="1"/>
          <p:nvPr/>
        </p:nvSpPr>
        <p:spPr>
          <a:xfrm>
            <a:off x="7721625" y="4208796"/>
            <a:ext cx="3204585" cy="237757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marL="457200" indent="-457200" algn="l" rtl="0">
              <a:spcBef>
                <a:spcPts val="2133"/>
              </a:spcBef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Item3</a:t>
            </a:r>
          </a:p>
          <a:p>
            <a:pPr marL="457200" indent="-457200" algn="l" rtl="0">
              <a:spcBef>
                <a:spcPts val="2133"/>
              </a:spcBef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Item1</a:t>
            </a:r>
          </a:p>
          <a:p>
            <a:pPr marL="457200" indent="-457200" algn="l" rtl="0">
              <a:spcBef>
                <a:spcPts val="2133"/>
              </a:spcBef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Item4</a:t>
            </a:r>
          </a:p>
          <a:p>
            <a:pPr marL="457200" indent="-457200" algn="l" rtl="0">
              <a:spcBef>
                <a:spcPts val="2133"/>
              </a:spcBef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7B2F28C-967F-4FE8-BB8F-21F29DAA23DD}"/>
              </a:ext>
            </a:extLst>
          </p:cNvPr>
          <p:cNvSpPr txBox="1"/>
          <p:nvPr/>
        </p:nvSpPr>
        <p:spPr>
          <a:xfrm>
            <a:off x="-108531" y="3091934"/>
            <a:ext cx="18473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 anchor="ctr" anchorCtr="1">
            <a:spAutoFit/>
          </a:bodyPr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xmlns="" id="{1A417C01-D83C-4963-B3E2-E692E3AF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15</a:t>
            </a:fld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FCF88226-8138-4224-B272-D57D30A8D2C8}"/>
              </a:ext>
            </a:extLst>
          </p:cNvPr>
          <p:cNvGrpSpPr/>
          <p:nvPr/>
        </p:nvGrpSpPr>
        <p:grpSpPr>
          <a:xfrm>
            <a:off x="6555081" y="1479041"/>
            <a:ext cx="3391841" cy="2254707"/>
            <a:chOff x="5828688" y="1560117"/>
            <a:chExt cx="3391841" cy="225470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6FF1E840-720E-4D4C-B62E-EF4F2BD65EB6}"/>
                </a:ext>
              </a:extLst>
            </p:cNvPr>
            <p:cNvGrpSpPr/>
            <p:nvPr/>
          </p:nvGrpSpPr>
          <p:grpSpPr>
            <a:xfrm>
              <a:off x="5828688" y="2902513"/>
              <a:ext cx="2142857" cy="780952"/>
              <a:chOff x="5828688" y="2649204"/>
              <a:chExt cx="2142857" cy="780952"/>
            </a:xfrm>
          </p:grpSpPr>
          <p:pic>
            <p:nvPicPr>
              <p:cNvPr id="8" name="Picture 7" descr="A close up of a device&#10;&#10;Description automatically generated">
                <a:extLst>
                  <a:ext uri="{FF2B5EF4-FFF2-40B4-BE49-F238E27FC236}">
                    <a16:creationId xmlns:a16="http://schemas.microsoft.com/office/drawing/2014/main" xmlns="" id="{093EDE66-EF5E-4A6D-8BB5-56CFA83EF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688" y="2649204"/>
                <a:ext cx="2142857" cy="78095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33342133-A57B-404D-B0F7-F3122884A9A9}"/>
                  </a:ext>
                </a:extLst>
              </p:cNvPr>
              <p:cNvSpPr txBox="1"/>
              <p:nvPr/>
            </p:nvSpPr>
            <p:spPr>
              <a:xfrm>
                <a:off x="6588807" y="3016693"/>
                <a:ext cx="645707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200" dirty="0"/>
                  <a:t>Item 3</a:t>
                </a:r>
                <a:endParaRPr lang="he-IL" sz="120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0DB70324-A256-4C36-9590-2A20B92E5A00}"/>
                </a:ext>
              </a:extLst>
            </p:cNvPr>
            <p:cNvGrpSpPr/>
            <p:nvPr/>
          </p:nvGrpSpPr>
          <p:grpSpPr>
            <a:xfrm>
              <a:off x="5978768" y="1560117"/>
              <a:ext cx="1742857" cy="1238095"/>
              <a:chOff x="5978768" y="1560117"/>
              <a:chExt cx="1742857" cy="1238095"/>
            </a:xfrm>
          </p:grpSpPr>
          <p:pic>
            <p:nvPicPr>
              <p:cNvPr id="12" name="Picture 11" descr="A picture containing table, worktable&#10;&#10;Description automatically generated">
                <a:extLst>
                  <a:ext uri="{FF2B5EF4-FFF2-40B4-BE49-F238E27FC236}">
                    <a16:creationId xmlns:a16="http://schemas.microsoft.com/office/drawing/2014/main" xmlns="" id="{A3980A7C-1F8F-44A3-92A9-409663F81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8768" y="1560117"/>
                <a:ext cx="1742857" cy="123809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6CB8FEF8-2987-49BC-BCBF-37CEF939246A}"/>
                  </a:ext>
                </a:extLst>
              </p:cNvPr>
              <p:cNvSpPr txBox="1"/>
              <p:nvPr/>
            </p:nvSpPr>
            <p:spPr>
              <a:xfrm>
                <a:off x="6593579" y="2098912"/>
                <a:ext cx="645707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200" dirty="0"/>
                  <a:t>Item 1</a:t>
                </a:r>
                <a:endParaRPr lang="he-IL" sz="120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341F7C2D-F55D-4253-B623-CDD081C72CA0}"/>
                </a:ext>
              </a:extLst>
            </p:cNvPr>
            <p:cNvGrpSpPr/>
            <p:nvPr/>
          </p:nvGrpSpPr>
          <p:grpSpPr>
            <a:xfrm>
              <a:off x="8182434" y="2500538"/>
              <a:ext cx="1038095" cy="1314286"/>
              <a:chOff x="8182434" y="2500538"/>
              <a:chExt cx="1038095" cy="131428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F1056196-DF20-4481-93DF-5AE622DFB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2434" y="2500538"/>
                <a:ext cx="1038095" cy="1314286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95629163-DC3A-41B4-BBD0-26776B48305F}"/>
                  </a:ext>
                </a:extLst>
              </p:cNvPr>
              <p:cNvSpPr txBox="1"/>
              <p:nvPr/>
            </p:nvSpPr>
            <p:spPr>
              <a:xfrm>
                <a:off x="8520653" y="3121854"/>
                <a:ext cx="645707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200" dirty="0"/>
                  <a:t>Item 4</a:t>
                </a:r>
                <a:endParaRPr lang="he-IL" sz="120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729D00BF-82BC-4770-B583-4656213C3A9E}"/>
                </a:ext>
              </a:extLst>
            </p:cNvPr>
            <p:cNvGrpSpPr/>
            <p:nvPr/>
          </p:nvGrpSpPr>
          <p:grpSpPr>
            <a:xfrm>
              <a:off x="8068148" y="1764418"/>
              <a:ext cx="1152381" cy="580952"/>
              <a:chOff x="8068148" y="1764418"/>
              <a:chExt cx="1152381" cy="5809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D6E77C88-A577-4A07-A704-54940668E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8148" y="1764418"/>
                <a:ext cx="1152381" cy="58095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5CD15987-1692-4DDB-80AB-CC6055A64069}"/>
                  </a:ext>
                </a:extLst>
              </p:cNvPr>
              <p:cNvSpPr txBox="1"/>
              <p:nvPr/>
            </p:nvSpPr>
            <p:spPr>
              <a:xfrm>
                <a:off x="8336436" y="1990364"/>
                <a:ext cx="645707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200" dirty="0"/>
                  <a:t>Item 2</a:t>
                </a:r>
                <a:endParaRPr lang="he-IL" sz="1200" dirty="0"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2940687" y="544835"/>
            <a:ext cx="11360800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 of </a:t>
            </a:r>
            <a:endParaRPr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Google Shape;234;p29">
            <a:extLst>
              <a:ext uri="{FF2B5EF4-FFF2-40B4-BE49-F238E27FC236}">
                <a16:creationId xmlns:a16="http://schemas.microsoft.com/office/drawing/2014/main" xmlns="" id="{0DFF15D4-A598-4231-8CC6-7CD15DA85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6809054"/>
              </p:ext>
            </p:extLst>
          </p:nvPr>
        </p:nvGraphicFramePr>
        <p:xfrm>
          <a:off x="6369341" y="497584"/>
          <a:ext cx="1361112" cy="6094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02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094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3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/>
                        <a:t>1</a:t>
                      </a:r>
                      <a:endParaRPr sz="2400"/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/>
                        <a:t>4</a:t>
                      </a:r>
                      <a:endParaRPr sz="2400" dirty="0"/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dirty="0"/>
                        <a:t>2</a:t>
                      </a:r>
                      <a:endParaRPr sz="2400" dirty="0"/>
                    </a:p>
                  </a:txBody>
                  <a:tcPr marL="121868" marR="121868" marT="121868" marB="121868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A00FC5A2-CBE0-4E42-8A84-E386DC25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16</a:t>
            </a:fld>
            <a:endParaRPr lang="he-I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C4BD7B69-4971-4918-AA9C-49843CCCC7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"/>
          <a:stretch/>
        </p:blipFill>
        <p:spPr>
          <a:xfrm>
            <a:off x="890697" y="1621721"/>
            <a:ext cx="4220138" cy="4255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86117DA1-57DE-4981-B41A-B8A590D98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8"/>
          <a:stretch/>
        </p:blipFill>
        <p:spPr>
          <a:xfrm>
            <a:off x="7009837" y="1393980"/>
            <a:ext cx="4220138" cy="425520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xmlns="" id="{DCFB5526-AE5D-49BD-BF56-283C6AE94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8"/>
          <a:stretch/>
        </p:blipFill>
        <p:spPr>
          <a:xfrm>
            <a:off x="7009200" y="1393200"/>
            <a:ext cx="4220138" cy="42552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xmlns="" id="{65290F1B-1284-4FB7-B728-AB0236134C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8"/>
          <a:stretch/>
        </p:blipFill>
        <p:spPr>
          <a:xfrm>
            <a:off x="7009200" y="1393200"/>
            <a:ext cx="4220138" cy="42552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xmlns="" id="{7F25BE81-7BFC-4270-B4EE-CBB4761719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"/>
          <a:stretch/>
        </p:blipFill>
        <p:spPr>
          <a:xfrm>
            <a:off x="7009200" y="1393200"/>
            <a:ext cx="4240004" cy="4255200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xmlns="" id="{E8AF2FD3-056D-4CA4-A48E-86948126CD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8"/>
          <a:stretch/>
        </p:blipFill>
        <p:spPr>
          <a:xfrm>
            <a:off x="7009200" y="1393200"/>
            <a:ext cx="4220138" cy="4255200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xmlns="" id="{4DA6BE86-77A7-4C4A-80B3-18873B873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000" y="1706400"/>
            <a:ext cx="1828800" cy="4572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ctr" rtl="0"/>
            <a:r>
              <a:rPr lang="x-none" sz="3999" b="1" dirty="0">
                <a:latin typeface="Tahoma"/>
                <a:ea typeface="Tahoma"/>
                <a:cs typeface="Tahoma"/>
                <a:sym typeface="Tahoma"/>
              </a:rPr>
              <a:t>GUI - Main Window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B8F79F93-BFBE-4D75-8111-97C79FA3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17</a:t>
            </a:fld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6" y="1433167"/>
            <a:ext cx="6610349" cy="5163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415601" y="524484"/>
            <a:ext cx="11360800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ctr" rtl="0"/>
            <a:r>
              <a:rPr lang="x-none" sz="3999" b="1" dirty="0">
                <a:latin typeface="Tahoma"/>
                <a:ea typeface="Tahoma"/>
                <a:cs typeface="Tahoma"/>
                <a:sym typeface="Tahoma"/>
              </a:rPr>
              <a:t>GUI - Entering problem data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083D594D-2DA0-4B83-B219-193D999C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18</a:t>
            </a:fld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3" y="1377365"/>
            <a:ext cx="4745038" cy="510018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1356967"/>
            <a:ext cx="5782001" cy="362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ctr" rtl="0"/>
            <a:r>
              <a:rPr lang="x-none" sz="3999" b="1" dirty="0">
                <a:latin typeface="Tahoma"/>
                <a:ea typeface="Tahoma"/>
                <a:cs typeface="Tahoma"/>
                <a:sym typeface="Tahoma"/>
              </a:rPr>
              <a:t>GUI - Solution Viewer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8C44E940-F194-46A4-9084-EEA3508F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19</a:t>
            </a:fld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1" y="1356967"/>
            <a:ext cx="5791179" cy="526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1061" y="93923"/>
            <a:ext cx="9143538" cy="1066800"/>
          </a:xfrm>
        </p:spPr>
        <p:txBody>
          <a:bodyPr/>
          <a:lstStyle/>
          <a:p>
            <a:r>
              <a:rPr lang="x-none" b="1" dirty="0">
                <a:latin typeface="Tahoma"/>
                <a:ea typeface="Tahoma"/>
                <a:cs typeface="Tahoma"/>
                <a:sym typeface="Tahoma"/>
              </a:rPr>
              <a:t>Introduction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12" y="1870402"/>
            <a:ext cx="11485228" cy="3697465"/>
          </a:xfrm>
        </p:spPr>
        <p:txBody>
          <a:bodyPr>
            <a:normAutofit/>
          </a:bodyPr>
          <a:lstStyle/>
          <a:p>
            <a:pPr marL="444500" indent="-342900" algn="l" rtl="0">
              <a:spcBef>
                <a:spcPts val="0"/>
              </a:spcBef>
              <a:buSzPts val="2000"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Finding the most beneficial way to pack items can be</a:t>
            </a:r>
            <a:r>
              <a:rPr lang="he-IL" sz="24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extremely </a:t>
            </a:r>
          </a:p>
          <a:p>
            <a:pPr marL="101600" indent="0" algn="l" rtl="0">
              <a:spcBef>
                <a:spcPts val="0"/>
              </a:spcBef>
              <a:buSzPts val="2000"/>
              <a:buNone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   valuable to the world of industry</a:t>
            </a:r>
          </a:p>
          <a:p>
            <a:pPr marL="444500" indent="-342900" algn="l" rtl="0">
              <a:spcBef>
                <a:spcPts val="0"/>
              </a:spcBef>
              <a:buSzPts val="2000"/>
            </a:pPr>
            <a:endParaRPr lang="en-US" sz="2400" dirty="0">
              <a:latin typeface="Tahoma"/>
              <a:ea typeface="Tahoma"/>
              <a:cs typeface="Tahoma"/>
              <a:sym typeface="Tahoma"/>
            </a:endParaRPr>
          </a:p>
          <a:p>
            <a:pPr marL="444500" indent="-342900" algn="l" rtl="0">
              <a:spcBef>
                <a:spcPts val="0"/>
              </a:spcBef>
              <a:buSzPts val="2000"/>
            </a:pPr>
            <a:endParaRPr lang="en-US" sz="2400" dirty="0">
              <a:latin typeface="Tahoma"/>
              <a:ea typeface="Tahoma"/>
              <a:cs typeface="Tahoma"/>
              <a:sym typeface="Tahoma"/>
            </a:endParaRPr>
          </a:p>
          <a:p>
            <a:pPr marL="444500" indent="-342900" algn="l" rtl="0">
              <a:spcBef>
                <a:spcPts val="0"/>
              </a:spcBef>
              <a:buSzPts val="2000"/>
            </a:pPr>
            <a:endParaRPr lang="en-US" sz="2400" dirty="0">
              <a:latin typeface="Tahoma"/>
              <a:ea typeface="Tahoma"/>
              <a:cs typeface="Tahoma"/>
              <a:sym typeface="Tahoma"/>
            </a:endParaRPr>
          </a:p>
          <a:p>
            <a:pPr marL="444500" indent="-342900" algn="l" rtl="0">
              <a:spcBef>
                <a:spcPts val="0"/>
              </a:spcBef>
              <a:buSzPts val="2000"/>
            </a:pPr>
            <a:endParaRPr lang="en-US" sz="2400" dirty="0">
              <a:latin typeface="Tahoma"/>
              <a:ea typeface="Tahoma"/>
              <a:cs typeface="Tahoma"/>
              <a:sym typeface="Tahoma"/>
            </a:endParaRPr>
          </a:p>
          <a:p>
            <a:pPr marL="444500" indent="-342900" algn="l" rtl="0">
              <a:spcBef>
                <a:spcPts val="0"/>
              </a:spcBef>
              <a:buSzPts val="2000"/>
            </a:pPr>
            <a:endParaRPr lang="en-US" sz="2400" dirty="0">
              <a:latin typeface="Tahoma"/>
              <a:ea typeface="Tahoma"/>
              <a:cs typeface="Tahoma"/>
              <a:sym typeface="Tahoma"/>
            </a:endParaRPr>
          </a:p>
          <a:p>
            <a:pPr marL="444500" indent="-342900" algn="l" rtl="0">
              <a:spcBef>
                <a:spcPts val="0"/>
              </a:spcBef>
              <a:buSzPts val="2000"/>
            </a:pPr>
            <a:endParaRPr lang="en-US" sz="2400" dirty="0">
              <a:latin typeface="Tahoma"/>
              <a:ea typeface="Tahoma"/>
              <a:cs typeface="Tahoma"/>
              <a:sym typeface="Tahoma"/>
            </a:endParaRPr>
          </a:p>
          <a:p>
            <a:pPr marL="444500" indent="-342900" algn="l" rtl="0">
              <a:spcBef>
                <a:spcPts val="0"/>
              </a:spcBef>
              <a:buSzPts val="2000"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Our project provides a different approach to solving a certain type</a:t>
            </a:r>
          </a:p>
          <a:p>
            <a:pPr marL="101600" indent="0" algn="l" rtl="0">
              <a:spcBef>
                <a:spcPts val="0"/>
              </a:spcBef>
              <a:buSzPts val="2000"/>
              <a:buNone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    of packing called:</a:t>
            </a:r>
          </a:p>
        </p:txBody>
      </p:sp>
      <p:pic>
        <p:nvPicPr>
          <p:cNvPr id="6" name="Google Shape;69;p14">
            <a:extLst>
              <a:ext uri="{FF2B5EF4-FFF2-40B4-BE49-F238E27FC236}">
                <a16:creationId xmlns:a16="http://schemas.microsoft.com/office/drawing/2014/main" xmlns="" id="{12595620-EF85-4806-8B0D-E8D1ED532F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2812142"/>
            <a:ext cx="1223000" cy="1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0;p14">
            <a:extLst>
              <a:ext uri="{FF2B5EF4-FFF2-40B4-BE49-F238E27FC236}">
                <a16:creationId xmlns:a16="http://schemas.microsoft.com/office/drawing/2014/main" xmlns="" id="{F3578167-1056-4E20-8388-6E6D8B1D5B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252" y="2840242"/>
            <a:ext cx="903749" cy="10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xmlns="" id="{02C3980F-F2D9-4B81-9C32-8E49B1855BB8}"/>
              </a:ext>
            </a:extLst>
          </p:cNvPr>
          <p:cNvSpPr/>
          <p:nvPr/>
        </p:nvSpPr>
        <p:spPr>
          <a:xfrm>
            <a:off x="3903678" y="5327400"/>
            <a:ext cx="50048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1C4587"/>
                </a:solidFill>
                <a:latin typeface="Tahoma"/>
                <a:ea typeface="Tahoma"/>
                <a:cs typeface="Tahoma"/>
                <a:sym typeface="Tahoma"/>
              </a:rPr>
              <a:t>The Pirate Packing</a:t>
            </a:r>
            <a:endParaRPr lang="en-US" sz="40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F4C832E8-1B40-4F4A-8B4A-265D2B20C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545" y="2864749"/>
            <a:ext cx="2264262" cy="1290906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xmlns="" id="{23DF8A59-0AF5-407C-98D7-E16E4522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מציין מיקום של מספר שקופית 3">
            <a:extLst>
              <a:ext uri="{FF2B5EF4-FFF2-40B4-BE49-F238E27FC236}">
                <a16:creationId xmlns:a16="http://schemas.microsoft.com/office/drawing/2014/main" xmlns="" id="{C0376807-2DC0-4E50-8A2D-FCC7FF119E34}"/>
              </a:ext>
            </a:extLst>
          </p:cNvPr>
          <p:cNvSpPr txBox="1">
            <a:spLocks/>
          </p:cNvSpPr>
          <p:nvPr/>
        </p:nvSpPr>
        <p:spPr>
          <a:xfrm>
            <a:off x="11507609" y="802332"/>
            <a:ext cx="657931" cy="416868"/>
          </a:xfrm>
          <a:prstGeom prst="rect">
            <a:avLst/>
          </a:prstGeom>
        </p:spPr>
        <p:txBody>
          <a:bodyPr vert="horz" lIns="0" tIns="45720" rIns="0" bIns="45720" rtlCol="1" anchor="ctr"/>
          <a:lstStyle>
            <a:defPPr algn="r" rtl="1">
              <a:defRPr lang="he-IL"/>
            </a:defPPr>
            <a:lvl1pPr marL="0" algn="l" defTabSz="914400" rtl="1" eaLnBrk="1" latinLnBrk="0" hangingPunct="1">
              <a:defRPr sz="1200" kern="12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he-IL" smtClean="0"/>
              <a:pPr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ctr" rtl="0"/>
            <a:r>
              <a:rPr lang="x-none" sz="3999" b="1" dirty="0">
                <a:latin typeface="Tahoma"/>
                <a:ea typeface="Tahoma"/>
                <a:cs typeface="Tahoma"/>
                <a:sym typeface="Tahoma"/>
              </a:rPr>
              <a:t>GUI - Adjust GA Parameters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A6178664-1F50-4699-A6F4-47B053D1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20</a:t>
            </a:fld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9591A597-9EDA-4BA3-BD22-04B65D779A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7287"/>
            <a:ext cx="5715000" cy="5404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ctr" rtl="0"/>
            <a:r>
              <a:rPr lang="en-US" sz="3999" b="1" dirty="0">
                <a:latin typeface="Tahoma"/>
                <a:ea typeface="Tahoma"/>
                <a:cs typeface="Tahoma"/>
                <a:sym typeface="Tahoma"/>
              </a:rPr>
              <a:t>Demonstration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18651737-226A-497A-8A6C-9D971BE2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21</a:t>
            </a:fld>
            <a:endParaRPr lang="he-IL" dirty="0"/>
          </a:p>
        </p:txBody>
      </p:sp>
      <p:pic>
        <p:nvPicPr>
          <p:cNvPr id="4" name="project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743" y="1356967"/>
            <a:ext cx="9482516" cy="5333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645680" y="680987"/>
            <a:ext cx="11357841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18651737-226A-497A-8A6C-9D971BE2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22</a:t>
            </a:fld>
            <a:endParaRPr lang="he-IL" dirty="0"/>
          </a:p>
        </p:txBody>
      </p:sp>
      <p:pic>
        <p:nvPicPr>
          <p:cNvPr id="4098" name="Picture 2" descr="https://digitallearning.eletsonline.com/wp-content/uploads/2019/05/AP-EAMCET-Results-2019.jpg">
            <a:extLst>
              <a:ext uri="{FF2B5EF4-FFF2-40B4-BE49-F238E27FC236}">
                <a16:creationId xmlns:a16="http://schemas.microsoft.com/office/drawing/2014/main" xmlns="" id="{92752E3D-2CC9-45F2-9563-8A983D44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76" y="328817"/>
            <a:ext cx="10759614" cy="620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70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D0CEDF8-6864-4C19-B6F6-425FDC4B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4677" y="640259"/>
            <a:ext cx="11360800" cy="763600"/>
          </a:xfrm>
        </p:spPr>
        <p:txBody>
          <a:bodyPr/>
          <a:lstStyle/>
          <a:p>
            <a:r>
              <a:rPr lang="en-US" b="1" dirty="0"/>
              <a:t>Population = 2000, Generations = 1000 </a:t>
            </a:r>
            <a:r>
              <a:rPr lang="en-US" b="1" dirty="0">
                <a:sym typeface="Wingdings" panose="05000000000000000000" pitchFamily="2" charset="2"/>
              </a:rPr>
              <a:t> Best results</a:t>
            </a:r>
            <a:endParaRPr lang="en-US" b="1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xmlns="" id="{5A0AE036-D4AC-47BB-B93A-84005E82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9" y="2052773"/>
            <a:ext cx="6008230" cy="450617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xmlns="" id="{B4EC0E15-88EF-4019-994D-C48B90C0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34" y="2052773"/>
            <a:ext cx="5705231" cy="4506172"/>
          </a:xfrm>
          <a:prstGeom prst="rect">
            <a:avLst/>
          </a:prstGeom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xmlns="" id="{858C5610-5579-41D3-90CE-29BDE96AE3E2}"/>
              </a:ext>
            </a:extLst>
          </p:cNvPr>
          <p:cNvSpPr/>
          <p:nvPr/>
        </p:nvSpPr>
        <p:spPr>
          <a:xfrm>
            <a:off x="2705797" y="1512079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35BEB"/>
                </a:solidFill>
                <a:latin typeface="Tahoma"/>
                <a:ea typeface="Tahoma"/>
                <a:cs typeface="Tahoma"/>
                <a:sym typeface="Tahoma"/>
              </a:rPr>
              <a:t>Binary</a:t>
            </a:r>
            <a:endParaRPr lang="en-US" sz="2400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xmlns="" id="{8886B9E2-FAD7-42C6-8857-AEE77BBF04A6}"/>
              </a:ext>
            </a:extLst>
          </p:cNvPr>
          <p:cNvSpPr/>
          <p:nvPr/>
        </p:nvSpPr>
        <p:spPr>
          <a:xfrm>
            <a:off x="8726191" y="1591108"/>
            <a:ext cx="1173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Tahoma"/>
                <a:ea typeface="Tahoma"/>
                <a:cs typeface="Tahoma"/>
                <a:sym typeface="Tahoma"/>
              </a:rPr>
              <a:t>hybrid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11" y="2052773"/>
            <a:ext cx="752580" cy="857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568" y="2161630"/>
            <a:ext cx="75258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8F2BE5-F8CF-43D6-AC48-28272C83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Best Mutation – 0.3</a:t>
            </a:r>
            <a:endParaRPr lang="he-IL" b="1" dirty="0"/>
          </a:p>
        </p:txBody>
      </p:sp>
      <p:sp>
        <p:nvSpPr>
          <p:cNvPr id="6" name="מלבן 11">
            <a:extLst>
              <a:ext uri="{FF2B5EF4-FFF2-40B4-BE49-F238E27FC236}">
                <a16:creationId xmlns:a16="http://schemas.microsoft.com/office/drawing/2014/main" xmlns="" id="{CCF66267-EBA9-44A1-88EB-5C162452C80C}"/>
              </a:ext>
            </a:extLst>
          </p:cNvPr>
          <p:cNvSpPr/>
          <p:nvPr/>
        </p:nvSpPr>
        <p:spPr>
          <a:xfrm>
            <a:off x="2705797" y="1512079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35BEB"/>
                </a:solidFill>
                <a:latin typeface="Tahoma"/>
                <a:ea typeface="Tahoma"/>
                <a:cs typeface="Tahoma"/>
                <a:sym typeface="Tahoma"/>
              </a:rPr>
              <a:t>Binary</a:t>
            </a:r>
            <a:endParaRPr lang="en-US" sz="2400" dirty="0"/>
          </a:p>
        </p:txBody>
      </p:sp>
      <p:sp>
        <p:nvSpPr>
          <p:cNvPr id="7" name="מלבן 12">
            <a:extLst>
              <a:ext uri="{FF2B5EF4-FFF2-40B4-BE49-F238E27FC236}">
                <a16:creationId xmlns:a16="http://schemas.microsoft.com/office/drawing/2014/main" xmlns="" id="{77E17B33-6321-4343-A55B-C2481141B06B}"/>
              </a:ext>
            </a:extLst>
          </p:cNvPr>
          <p:cNvSpPr/>
          <p:nvPr/>
        </p:nvSpPr>
        <p:spPr>
          <a:xfrm>
            <a:off x="8687719" y="1591108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Tahoma"/>
                <a:ea typeface="Tahoma"/>
                <a:cs typeface="Tahoma"/>
                <a:sym typeface="Tahoma"/>
              </a:rPr>
              <a:t>Hybrid</a:t>
            </a:r>
            <a:endParaRPr lang="en-US" sz="2400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D6848B3-05B2-480D-A2B5-963E2EF5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8" y="2052773"/>
            <a:ext cx="6083963" cy="456297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F0988B9-6640-4304-B1BE-6A6A4057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61" y="2084070"/>
            <a:ext cx="5776282" cy="4531675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xmlns="" id="{8972F20E-751F-418D-8BB5-A513AB337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88" y="2159571"/>
            <a:ext cx="670271" cy="763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CF2CCDAD-0C31-4F71-8AA5-AC9F67CC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15" y="2261637"/>
            <a:ext cx="670271" cy="7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04301B-9765-4FC2-8F8C-C7169578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Niching attempt - Shared Fitness - Value</a:t>
            </a:r>
            <a:endParaRPr lang="he-IL" b="1" dirty="0"/>
          </a:p>
        </p:txBody>
      </p:sp>
      <p:pic>
        <p:nvPicPr>
          <p:cNvPr id="4" name="תמונה 252" descr="\\VBOXSVR\final_results\Dat\all\NDNE.png">
            <a:extLst>
              <a:ext uri="{FF2B5EF4-FFF2-40B4-BE49-F238E27FC236}">
                <a16:creationId xmlns:a16="http://schemas.microsoft.com/office/drawing/2014/main" xmlns="" id="{8AB8EC2E-E9EB-4DB3-BD42-C51DDE7502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32" y="1536633"/>
            <a:ext cx="7174535" cy="5237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4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B814B1-EE0C-4188-B550-A013920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Niching attempt - Shared Fitness – Average fitness</a:t>
            </a:r>
            <a:endParaRPr lang="he-IL" b="1" dirty="0"/>
          </a:p>
        </p:txBody>
      </p:sp>
      <p:pic>
        <p:nvPicPr>
          <p:cNvPr id="4" name="תמונה 254" descr="\\VBOXSVR\final_results\Dat\all\HybridAverage.png">
            <a:extLst>
              <a:ext uri="{FF2B5EF4-FFF2-40B4-BE49-F238E27FC236}">
                <a16:creationId xmlns:a16="http://schemas.microsoft.com/office/drawing/2014/main" xmlns="" id="{0FF61FB4-DC65-4B23-91D0-E5E1501F86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27" y="2128856"/>
            <a:ext cx="5752465" cy="431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תמונה 253" descr="\\VBOXSVR\final_results\Dat\all\BinaryAverage.png">
            <a:extLst>
              <a:ext uri="{FF2B5EF4-FFF2-40B4-BE49-F238E27FC236}">
                <a16:creationId xmlns:a16="http://schemas.microsoft.com/office/drawing/2014/main" xmlns="" id="{D048761C-DA52-48E2-8590-EEBB3EBD05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1" y="2128856"/>
            <a:ext cx="5752465" cy="43129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מלבן 11">
            <a:extLst>
              <a:ext uri="{FF2B5EF4-FFF2-40B4-BE49-F238E27FC236}">
                <a16:creationId xmlns:a16="http://schemas.microsoft.com/office/drawing/2014/main" xmlns="" id="{5564AB83-4802-4269-9343-B5C012F19B6C}"/>
              </a:ext>
            </a:extLst>
          </p:cNvPr>
          <p:cNvSpPr/>
          <p:nvPr/>
        </p:nvSpPr>
        <p:spPr>
          <a:xfrm>
            <a:off x="2705797" y="1512079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35BEB"/>
                </a:solidFill>
                <a:latin typeface="Tahoma"/>
                <a:ea typeface="Tahoma"/>
                <a:cs typeface="Tahoma"/>
                <a:sym typeface="Tahoma"/>
              </a:rPr>
              <a:t>Binary</a:t>
            </a:r>
            <a:endParaRPr lang="en-US" sz="2400" dirty="0"/>
          </a:p>
        </p:txBody>
      </p:sp>
      <p:sp>
        <p:nvSpPr>
          <p:cNvPr id="7" name="מלבן 12">
            <a:extLst>
              <a:ext uri="{FF2B5EF4-FFF2-40B4-BE49-F238E27FC236}">
                <a16:creationId xmlns:a16="http://schemas.microsoft.com/office/drawing/2014/main" xmlns="" id="{20A8A499-BB29-4AB6-A629-CB7F092CD4C0}"/>
              </a:ext>
            </a:extLst>
          </p:cNvPr>
          <p:cNvSpPr/>
          <p:nvPr/>
        </p:nvSpPr>
        <p:spPr>
          <a:xfrm>
            <a:off x="8726191" y="1591108"/>
            <a:ext cx="1173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Tahoma"/>
                <a:ea typeface="Tahoma"/>
                <a:cs typeface="Tahoma"/>
                <a:sym typeface="Tahoma"/>
              </a:rPr>
              <a:t>hybrid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105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663" y="246646"/>
            <a:ext cx="5772956" cy="6544588"/>
          </a:xfrm>
          <a:prstGeom prst="rect">
            <a:avLst/>
          </a:prstGeom>
        </p:spPr>
      </p:pic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989124" y="549272"/>
            <a:ext cx="11360800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en-US" sz="3999" b="1" dirty="0">
                <a:latin typeface="Tahoma"/>
                <a:ea typeface="Tahoma"/>
                <a:cs typeface="Tahoma"/>
                <a:sym typeface="Tahoma"/>
              </a:rPr>
              <a:t>Full parameters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18651737-226A-497A-8A6C-9D971BE2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27</a:t>
            </a:fld>
            <a:endParaRPr lang="he-IL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xmlns="" id="{ABD69749-1480-4186-93ED-6937E9A1EA3B}"/>
              </a:ext>
            </a:extLst>
          </p:cNvPr>
          <p:cNvSpPr/>
          <p:nvPr/>
        </p:nvSpPr>
        <p:spPr>
          <a:xfrm>
            <a:off x="-570347" y="4224668"/>
            <a:ext cx="62718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448" indent="-474015" algn="l" rtl="0">
              <a:buSzPts val="2000"/>
              <a:buFont typeface="Tahoma"/>
              <a:buChar char="●"/>
            </a:pPr>
            <a:endParaRPr lang="en-US" sz="2000" b="1" dirty="0"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592633" lvl="1" algn="l" rtl="0">
              <a:buSzPts val="2000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						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xmlns="" id="{74087FA5-7EA4-41A7-9286-0F98DDAAC661}"/>
              </a:ext>
            </a:extLst>
          </p:cNvPr>
          <p:cNvSpPr/>
          <p:nvPr/>
        </p:nvSpPr>
        <p:spPr>
          <a:xfrm>
            <a:off x="-570347" y="1219200"/>
            <a:ext cx="6092825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448" indent="-474015" algn="l" rtl="0">
              <a:buSzPts val="2000"/>
              <a:buFont typeface="Tahoma"/>
              <a:buChar char="●"/>
            </a:pPr>
            <a:endParaRPr lang="en-US" sz="2000" b="1" dirty="0">
              <a:latin typeface="Tahoma"/>
              <a:ea typeface="Tahoma"/>
              <a:cs typeface="Tahoma"/>
              <a:sym typeface="Tahoma"/>
            </a:endParaRPr>
          </a:p>
          <a:p>
            <a:pPr marL="1066648" lvl="1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After several tests, we have concluded that these are the best parameters to use: </a:t>
            </a:r>
          </a:p>
          <a:p>
            <a:pPr marL="1523848" lvl="2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Method = hybrid</a:t>
            </a:r>
          </a:p>
          <a:p>
            <a:pPr marL="1523848" lvl="2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Population size = 1000</a:t>
            </a:r>
          </a:p>
          <a:p>
            <a:pPr marL="1523848" lvl="2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Number of generations = 2000</a:t>
            </a:r>
          </a:p>
          <a:p>
            <a:pPr marL="1523848" lvl="2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Mutation rate = 0.3</a:t>
            </a:r>
          </a:p>
          <a:p>
            <a:pPr marL="1523848" lvl="2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Elitism percentage = 1%</a:t>
            </a:r>
          </a:p>
          <a:p>
            <a:pPr marL="1964233" lvl="4" algn="l" rtl="0">
              <a:buSzPts val="2000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								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xmlns="" id="{77FD530E-79B6-4AB7-8DFF-9654B50B6653}"/>
              </a:ext>
            </a:extLst>
          </p:cNvPr>
          <p:cNvSpPr/>
          <p:nvPr/>
        </p:nvSpPr>
        <p:spPr>
          <a:xfrm>
            <a:off x="8991600" y="1752600"/>
            <a:ext cx="2133600" cy="381000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xmlns="" id="{A0AC9C27-361B-4B0D-A537-6C826E4C71F1}"/>
              </a:ext>
            </a:extLst>
          </p:cNvPr>
          <p:cNvSpPr/>
          <p:nvPr/>
        </p:nvSpPr>
        <p:spPr>
          <a:xfrm>
            <a:off x="7924800" y="3048000"/>
            <a:ext cx="889000" cy="381000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xmlns="" id="{6C04A660-487E-40C3-BDB4-41C84A372A7C}"/>
              </a:ext>
            </a:extLst>
          </p:cNvPr>
          <p:cNvSpPr/>
          <p:nvPr/>
        </p:nvSpPr>
        <p:spPr>
          <a:xfrm>
            <a:off x="8819229" y="3606476"/>
            <a:ext cx="889000" cy="381000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xmlns="" id="{3E2D4075-5B24-49DE-A5C2-170672A1653A}"/>
              </a:ext>
            </a:extLst>
          </p:cNvPr>
          <p:cNvSpPr/>
          <p:nvPr/>
        </p:nvSpPr>
        <p:spPr>
          <a:xfrm>
            <a:off x="7729372" y="4224668"/>
            <a:ext cx="805028" cy="381000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xmlns="" id="{E0C7288A-6D74-4CE1-A935-05C20A1DB68D}"/>
              </a:ext>
            </a:extLst>
          </p:cNvPr>
          <p:cNvSpPr/>
          <p:nvPr/>
        </p:nvSpPr>
        <p:spPr>
          <a:xfrm>
            <a:off x="8394406" y="4866933"/>
            <a:ext cx="978194" cy="381000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6235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1681694" y="547737"/>
            <a:ext cx="11360800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en-US" sz="3999" b="1" dirty="0">
                <a:solidFill>
                  <a:srgbClr val="D35BEB"/>
                </a:solidFill>
                <a:latin typeface="Tahoma"/>
                <a:ea typeface="Tahoma"/>
                <a:cs typeface="Tahoma"/>
                <a:sym typeface="Tahoma"/>
              </a:rPr>
              <a:t>Binary</a:t>
            </a:r>
            <a:r>
              <a:rPr lang="en-US" sz="3999" b="1" dirty="0">
                <a:latin typeface="Tahoma"/>
                <a:ea typeface="Tahoma"/>
                <a:cs typeface="Tahoma"/>
                <a:sym typeface="Tahoma"/>
              </a:rPr>
              <a:t> Versus </a:t>
            </a:r>
            <a:r>
              <a:rPr lang="en-US" sz="3999" b="1" dirty="0">
                <a:solidFill>
                  <a:srgbClr val="00B0F0"/>
                </a:solidFill>
                <a:latin typeface="Tahoma"/>
                <a:ea typeface="Tahoma"/>
                <a:cs typeface="Tahoma"/>
                <a:sym typeface="Tahoma"/>
              </a:rPr>
              <a:t>hybrid</a:t>
            </a:r>
            <a:r>
              <a:rPr lang="en-US" sz="3999" b="1" dirty="0">
                <a:latin typeface="Tahoma"/>
                <a:ea typeface="Tahoma"/>
                <a:cs typeface="Tahoma"/>
                <a:sym typeface="Tahoma"/>
              </a:rPr>
              <a:t> comparison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18651737-226A-497A-8A6C-9D971BE2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28</a:t>
            </a:fld>
            <a:endParaRPr lang="he-IL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xmlns="" id="{33320BB1-6516-4DD4-B425-ECBFFD3FB004}"/>
              </a:ext>
            </a:extLst>
          </p:cNvPr>
          <p:cNvSpPr/>
          <p:nvPr/>
        </p:nvSpPr>
        <p:spPr>
          <a:xfrm>
            <a:off x="3094892" y="5910153"/>
            <a:ext cx="236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9833" lvl="2">
              <a:buSzPts val="2000"/>
            </a:pPr>
            <a:r>
              <a:rPr lang="en-US" sz="2000" b="1" dirty="0">
                <a:solidFill>
                  <a:srgbClr val="D35BEB"/>
                </a:solidFill>
                <a:latin typeface="Tahoma"/>
                <a:ea typeface="Tahoma"/>
                <a:cs typeface="Tahoma"/>
                <a:sym typeface="Tahoma"/>
              </a:rPr>
              <a:t>Binary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xmlns="" id="{EDCEA52B-C4BE-4151-9EB2-70F34B220F60}"/>
              </a:ext>
            </a:extLst>
          </p:cNvPr>
          <p:cNvSpPr/>
          <p:nvPr/>
        </p:nvSpPr>
        <p:spPr>
          <a:xfrm>
            <a:off x="7654627" y="5910153"/>
            <a:ext cx="2098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49833" lvl="2">
              <a:buSzPts val="2000"/>
            </a:pPr>
            <a:r>
              <a:rPr lang="en-US" sz="2000" b="1" dirty="0">
                <a:solidFill>
                  <a:srgbClr val="00B0F0"/>
                </a:solidFill>
                <a:latin typeface="Tahoma"/>
                <a:ea typeface="Tahoma"/>
                <a:cs typeface="Tahoma"/>
                <a:sym typeface="Tahoma"/>
              </a:rPr>
              <a:t>Hybrid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xmlns="" id="{048AF576-9FC3-4387-A6FE-9F054DF1CDCA}"/>
              </a:ext>
            </a:extLst>
          </p:cNvPr>
          <p:cNvSpPr/>
          <p:nvPr/>
        </p:nvSpPr>
        <p:spPr>
          <a:xfrm>
            <a:off x="-609600" y="1428032"/>
            <a:ext cx="104163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648" lvl="1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A visual comparison between the binary and hybrid approach trying to solve the same problem with the same parameters and dataset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xmlns="" id="{461CF52F-38EB-4738-A317-5F79D51520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69009" y="2171350"/>
            <a:ext cx="8253982" cy="37388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90" y="2195878"/>
            <a:ext cx="8249801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4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18651737-226A-497A-8A6C-9D971BE2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29</a:t>
            </a:fld>
            <a:endParaRPr lang="he-IL" dirty="0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xmlns="" id="{CEFF7C7E-E2EF-49AC-BDD1-843E4B2DB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71056"/>
              </p:ext>
            </p:extLst>
          </p:nvPr>
        </p:nvGraphicFramePr>
        <p:xfrm>
          <a:off x="723900" y="1752601"/>
          <a:ext cx="10744200" cy="396240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836367">
                  <a:extLst>
                    <a:ext uri="{9D8B030D-6E8A-4147-A177-3AD203B41FA5}">
                      <a16:colId xmlns:a16="http://schemas.microsoft.com/office/drawing/2014/main" xmlns="" val="1316872729"/>
                    </a:ext>
                  </a:extLst>
                </a:gridCol>
                <a:gridCol w="3326433">
                  <a:extLst>
                    <a:ext uri="{9D8B030D-6E8A-4147-A177-3AD203B41FA5}">
                      <a16:colId xmlns:a16="http://schemas.microsoft.com/office/drawing/2014/main" xmlns="" val="1014132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xmlns="" val="1315263063"/>
                    </a:ext>
                  </a:extLst>
                </a:gridCol>
              </a:tblGrid>
              <a:tr h="6466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rgbClr val="D35BEB"/>
                          </a:solidFill>
                          <a:latin typeface="Tahoma"/>
                          <a:ea typeface="Tahoma"/>
                          <a:cs typeface="Tahoma"/>
                        </a:rPr>
                        <a:t>Binary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rgbClr val="00B0F0"/>
                          </a:solidFill>
                          <a:latin typeface="Tahoma"/>
                          <a:ea typeface="Tahoma"/>
                          <a:cs typeface="Tahoma"/>
                        </a:rPr>
                        <a:t>Hybrid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09009715"/>
                  </a:ext>
                </a:extLst>
              </a:tr>
              <a:tr h="8289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Volume filled percentage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57%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96%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82136064"/>
                  </a:ext>
                </a:extLst>
              </a:tr>
              <a:tr h="8289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items packed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30289044"/>
                  </a:ext>
                </a:extLst>
              </a:tr>
              <a:tr h="8289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­Overall value of the items taken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239237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299947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08150719"/>
                  </a:ext>
                </a:extLst>
              </a:tr>
              <a:tr h="8289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Performance time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 minutes and 20 seconds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 minutes and 40 seconds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01337369"/>
                  </a:ext>
                </a:extLst>
              </a:tr>
            </a:tbl>
          </a:graphicData>
        </a:graphic>
      </p:graphicFrame>
      <p:sp>
        <p:nvSpPr>
          <p:cNvPr id="8" name="Google Shape;301;p40">
            <a:extLst>
              <a:ext uri="{FF2B5EF4-FFF2-40B4-BE49-F238E27FC236}">
                <a16:creationId xmlns:a16="http://schemas.microsoft.com/office/drawing/2014/main" xmlns="" id="{C18C7DF2-248B-4BCA-8764-403FFB7D17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1694" y="547737"/>
            <a:ext cx="11360800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en-US" sz="3999" b="1" dirty="0">
                <a:solidFill>
                  <a:srgbClr val="D35BEB"/>
                </a:solidFill>
                <a:latin typeface="Tahoma"/>
                <a:ea typeface="Tahoma"/>
                <a:cs typeface="Tahoma"/>
                <a:sym typeface="Tahoma"/>
              </a:rPr>
              <a:t>Binary</a:t>
            </a:r>
            <a:r>
              <a:rPr lang="en-US" sz="3999" b="1" dirty="0">
                <a:latin typeface="Tahoma"/>
                <a:ea typeface="Tahoma"/>
                <a:cs typeface="Tahoma"/>
                <a:sym typeface="Tahoma"/>
              </a:rPr>
              <a:t> Versus </a:t>
            </a:r>
            <a:r>
              <a:rPr lang="en-US" sz="3999" b="1" dirty="0">
                <a:solidFill>
                  <a:srgbClr val="00B0F0"/>
                </a:solidFill>
                <a:latin typeface="Tahoma"/>
                <a:ea typeface="Tahoma"/>
                <a:cs typeface="Tahoma"/>
                <a:sym typeface="Tahoma"/>
              </a:rPr>
              <a:t>hybrid</a:t>
            </a:r>
            <a:r>
              <a:rPr lang="en-US" sz="3999" b="1" dirty="0">
                <a:latin typeface="Tahoma"/>
                <a:ea typeface="Tahoma"/>
                <a:cs typeface="Tahoma"/>
                <a:sym typeface="Tahoma"/>
              </a:rPr>
              <a:t> comparison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8854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50917" y="28203"/>
            <a:ext cx="9143538" cy="1066800"/>
          </a:xfrm>
        </p:spPr>
        <p:txBody>
          <a:bodyPr/>
          <a:lstStyle/>
          <a:p>
            <a:r>
              <a:rPr lang="x-none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Pirate Packing </a:t>
            </a:r>
            <a:r>
              <a:rPr lang="x-none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Google Shape;76;p15">
            <a:extLst>
              <a:ext uri="{FF2B5EF4-FFF2-40B4-BE49-F238E27FC236}">
                <a16:creationId xmlns:a16="http://schemas.microsoft.com/office/drawing/2014/main" xmlns="" id="{3AFF2DB4-800F-433F-AC97-37A413F7016B}"/>
              </a:ext>
            </a:extLst>
          </p:cNvPr>
          <p:cNvSpPr txBox="1">
            <a:spLocks/>
          </p:cNvSpPr>
          <p:nvPr/>
        </p:nvSpPr>
        <p:spPr>
          <a:xfrm>
            <a:off x="690422" y="1720800"/>
            <a:ext cx="11349178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/>
              <a:t>Its an optimization where given: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457200" indent="-342900">
              <a:spcBef>
                <a:spcPts val="1600"/>
              </a:spcBef>
              <a:buSzPts val="1800"/>
            </a:pPr>
            <a:r>
              <a:rPr lang="en-US" dirty="0"/>
              <a:t>A bin type container</a:t>
            </a:r>
          </a:p>
          <a:p>
            <a:pPr marL="457200" indent="-342900">
              <a:spcBef>
                <a:spcPts val="1600"/>
              </a:spcBef>
              <a:buSzPts val="1800"/>
            </a:pPr>
            <a:endParaRPr lang="en-US" dirty="0"/>
          </a:p>
          <a:p>
            <a:pPr marL="457200" indent="-342900">
              <a:spcBef>
                <a:spcPts val="1600"/>
              </a:spcBef>
              <a:buSzPts val="1800"/>
            </a:pPr>
            <a:r>
              <a:rPr lang="en-US" dirty="0"/>
              <a:t>A set of boxes with values</a:t>
            </a:r>
          </a:p>
          <a:p>
            <a:pPr marL="0" indent="0" algn="ctr">
              <a:spcBef>
                <a:spcPts val="1600"/>
              </a:spcBef>
              <a:buClr>
                <a:srgbClr val="000000"/>
              </a:buClr>
              <a:buSzPts val="1100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Clr>
                <a:srgbClr val="000000"/>
              </a:buClr>
              <a:buSzPts val="1100"/>
              <a:buNone/>
            </a:pPr>
            <a:r>
              <a:rPr lang="en-US" sz="3000" b="1" dirty="0">
                <a:solidFill>
                  <a:srgbClr val="000000"/>
                </a:solidFill>
              </a:rPr>
              <a:t>And the goal is</a:t>
            </a:r>
            <a:r>
              <a:rPr lang="he-IL" sz="3000" b="1" dirty="0">
                <a:solidFill>
                  <a:srgbClr val="000000"/>
                </a:solidFill>
              </a:rPr>
              <a:t> </a:t>
            </a:r>
            <a:r>
              <a:rPr lang="en-US" sz="3000" b="1" dirty="0">
                <a:solidFill>
                  <a:srgbClr val="000000"/>
                </a:solidFill>
              </a:rPr>
              <a:t>to:</a:t>
            </a:r>
          </a:p>
          <a:p>
            <a:pPr marL="457200" indent="0">
              <a:spcBef>
                <a:spcPts val="160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11" name="Google Shape;77;p15">
            <a:extLst>
              <a:ext uri="{FF2B5EF4-FFF2-40B4-BE49-F238E27FC236}">
                <a16:creationId xmlns:a16="http://schemas.microsoft.com/office/drawing/2014/main" xmlns="" id="{DDA8122D-9B01-42CA-99F7-E86FC2ED59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1" y="1844220"/>
            <a:ext cx="1752425" cy="17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0;p15">
            <a:extLst>
              <a:ext uri="{FF2B5EF4-FFF2-40B4-BE49-F238E27FC236}">
                <a16:creationId xmlns:a16="http://schemas.microsoft.com/office/drawing/2014/main" xmlns="" id="{36B6CFCA-3F1D-4FD0-9930-C04F5B1A2D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4246" y="3448895"/>
            <a:ext cx="1138900" cy="10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1;p15">
            <a:extLst>
              <a:ext uri="{FF2B5EF4-FFF2-40B4-BE49-F238E27FC236}">
                <a16:creationId xmlns:a16="http://schemas.microsoft.com/office/drawing/2014/main" xmlns="" id="{D8EC15BB-471C-4CB2-BA55-A2A76F0EB43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1660" y="3746095"/>
            <a:ext cx="95790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xmlns="" id="{836D659B-3FC8-4CC5-A2D1-93F8D1C62B4E}"/>
              </a:ext>
            </a:extLst>
          </p:cNvPr>
          <p:cNvSpPr/>
          <p:nvPr/>
        </p:nvSpPr>
        <p:spPr>
          <a:xfrm>
            <a:off x="1398281" y="5286650"/>
            <a:ext cx="95702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the most beneficial bin-packing</a:t>
            </a:r>
            <a:endParaRPr lang="he-IL" sz="4000" b="1" dirty="0">
              <a:ln/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Google Shape;78;p15">
            <a:extLst>
              <a:ext uri="{FF2B5EF4-FFF2-40B4-BE49-F238E27FC236}">
                <a16:creationId xmlns:a16="http://schemas.microsoft.com/office/drawing/2014/main" xmlns="" id="{DB9E7D05-7864-4ADD-B41C-559DEC88BC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1389" y="3663393"/>
            <a:ext cx="822950" cy="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9;p15">
            <a:extLst>
              <a:ext uri="{FF2B5EF4-FFF2-40B4-BE49-F238E27FC236}">
                <a16:creationId xmlns:a16="http://schemas.microsoft.com/office/drawing/2014/main" xmlns="" id="{3B8D53FD-DE60-419E-A759-2D5A832448E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853" y="3701216"/>
            <a:ext cx="1568475" cy="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B424AA54-FFD1-4756-BB88-6C0F18F8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מציין מיקום של מספר שקופית 3">
            <a:extLst>
              <a:ext uri="{FF2B5EF4-FFF2-40B4-BE49-F238E27FC236}">
                <a16:creationId xmlns:a16="http://schemas.microsoft.com/office/drawing/2014/main" xmlns="" id="{87B7193A-7B7D-4A1E-9764-402CAADC9A5B}"/>
              </a:ext>
            </a:extLst>
          </p:cNvPr>
          <p:cNvSpPr txBox="1">
            <a:spLocks/>
          </p:cNvSpPr>
          <p:nvPr/>
        </p:nvSpPr>
        <p:spPr>
          <a:xfrm>
            <a:off x="11507609" y="802332"/>
            <a:ext cx="657931" cy="416868"/>
          </a:xfrm>
          <a:prstGeom prst="rect">
            <a:avLst/>
          </a:prstGeom>
        </p:spPr>
        <p:txBody>
          <a:bodyPr vert="horz" lIns="0" tIns="45720" rIns="0" bIns="45720" rtlCol="1" anchor="ctr"/>
          <a:lstStyle>
            <a:defPPr algn="r" rtl="1">
              <a:defRPr lang="he-IL"/>
            </a:defPPr>
            <a:lvl1pPr marL="0" algn="l" defTabSz="914400" rtl="1" eaLnBrk="1" latinLnBrk="0" hangingPunct="1">
              <a:defRPr sz="1200" kern="12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he-IL" smtClean="0"/>
              <a:pPr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l" rtl="0"/>
            <a:r>
              <a:rPr lang="en-US" sz="3999" b="1" dirty="0">
                <a:latin typeface="Tahoma"/>
                <a:ea typeface="Tahoma"/>
                <a:cs typeface="Tahoma"/>
                <a:sym typeface="Tahoma"/>
              </a:rPr>
              <a:t>Progress of both methods </a:t>
            </a:r>
            <a:endParaRPr sz="3999" b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18651737-226A-497A-8A6C-9D971BE2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30</a:t>
            </a:fld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xmlns="" id="{2922379F-4E7E-4EDC-BAC5-DE2E6F92C8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8" y="228601"/>
            <a:ext cx="12266612" cy="657034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E30E699F-A10D-4C86-9B64-A4E3F3E32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228602"/>
            <a:ext cx="9815411" cy="6172199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xmlns="" id="{E28748F6-4C39-4AF2-9FE5-7A1EFD08AB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18441"/>
            <a:ext cx="12266612" cy="657034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xmlns="" id="{21F8129A-D753-4A30-8E23-C6E7D7F1E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27" y="358141"/>
            <a:ext cx="9815411" cy="614171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xmlns="" id="{5C16E274-AFCF-431E-87A7-7027CA53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941637"/>
            <a:ext cx="457200" cy="46486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xmlns="" id="{55ABC7C3-56EE-4CAE-82E0-F48FF49FD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263" y="941637"/>
            <a:ext cx="457200" cy="464860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xmlns="" id="{F4F60F29-5C43-4E00-913E-8AA511247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2209800"/>
            <a:ext cx="457200" cy="464860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xmlns="" id="{5C704D49-6150-41BC-B49E-280748BD0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05" y="2209800"/>
            <a:ext cx="457200" cy="464860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xmlns="" id="{E8AE163D-89D9-449A-A327-A6F3D5534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2057400"/>
            <a:ext cx="457200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6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414120" y="455600"/>
            <a:ext cx="11360800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1" anchor="t" anchorCtr="0">
            <a:noAutofit/>
          </a:bodyPr>
          <a:lstStyle/>
          <a:p>
            <a:pPr algn="ctr" rtl="0"/>
            <a:r>
              <a:rPr lang="en-US" sz="3999" b="1" u="sng" dirty="0">
                <a:latin typeface="Tahoma"/>
                <a:ea typeface="Tahoma"/>
                <a:cs typeface="Tahoma"/>
                <a:sym typeface="Tahoma"/>
              </a:rPr>
              <a:t>Conclusions</a:t>
            </a:r>
            <a:br>
              <a:rPr lang="en-US" sz="3999" b="1" u="sng" dirty="0">
                <a:latin typeface="Tahoma"/>
                <a:ea typeface="Tahoma"/>
                <a:cs typeface="Tahoma"/>
                <a:sym typeface="Tahoma"/>
              </a:rPr>
            </a:br>
            <a:r>
              <a:rPr lang="en-US" sz="3999" b="1" u="sng" dirty="0"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3999" b="1" u="sng" dirty="0">
                <a:latin typeface="Tahoma"/>
                <a:ea typeface="Tahoma"/>
                <a:cs typeface="Tahoma"/>
                <a:sym typeface="Tahoma"/>
              </a:rPr>
            </a:br>
            <a:endParaRPr sz="3999" b="1" u="sng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18651737-226A-497A-8A6C-9D971BE2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31</a:t>
            </a:fld>
            <a:endParaRPr lang="he-IL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xmlns="" id="{74B3BE0A-9E04-4193-B9D7-44259D76C8D5}"/>
              </a:ext>
            </a:extLst>
          </p:cNvPr>
          <p:cNvSpPr/>
          <p:nvPr/>
        </p:nvSpPr>
        <p:spPr>
          <a:xfrm>
            <a:off x="-457201" y="1905001"/>
            <a:ext cx="1223212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648" lvl="1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The hybrid approach is better suited to solving the pirate packing problem</a:t>
            </a:r>
          </a:p>
          <a:p>
            <a:pPr marL="592633" lvl="1" algn="l" rtl="0">
              <a:buSzPts val="2000"/>
            </a:pPr>
            <a:endParaRPr lang="en-US" sz="2000" b="1" dirty="0">
              <a:latin typeface="Tahoma"/>
              <a:ea typeface="Tahoma"/>
              <a:cs typeface="Tahoma"/>
              <a:sym typeface="Tahoma"/>
            </a:endParaRPr>
          </a:p>
          <a:p>
            <a:pPr marL="1066648" lvl="1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Applying the DBLF heuristics allowed more compressed solutions which is what led to the superiority of the hybrid approach, binary</a:t>
            </a:r>
            <a:r>
              <a:rPr lang="he-IL" sz="2000" b="1" dirty="0">
                <a:latin typeface="Tahoma"/>
                <a:ea typeface="Tahoma"/>
                <a:cs typeface="Tahoma"/>
                <a:sym typeface="Tahoma"/>
              </a:rPr>
              <a:t>’</a:t>
            </a: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s approach produced less full and non compressed solutions</a:t>
            </a:r>
          </a:p>
          <a:p>
            <a:pPr marL="1066648" lvl="1" indent="-474015" algn="l" rtl="0">
              <a:buSzPts val="2000"/>
              <a:buFont typeface="Tahoma"/>
              <a:buChar char="●"/>
            </a:pPr>
            <a:endParaRPr lang="en-US" sz="2000" b="1" dirty="0">
              <a:latin typeface="Tahoma"/>
              <a:ea typeface="Tahoma"/>
              <a:cs typeface="Tahoma"/>
              <a:sym typeface="Tahoma"/>
            </a:endParaRPr>
          </a:p>
          <a:p>
            <a:pPr marL="1066648" lvl="1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The binary approach was much faster than the hybrid as it lacks heuristics</a:t>
            </a:r>
          </a:p>
          <a:p>
            <a:pPr marL="592633" lvl="1" algn="l" rtl="0">
              <a:buSzPts val="2000"/>
            </a:pPr>
            <a:endParaRPr lang="en-US" sz="2000" b="1" dirty="0">
              <a:latin typeface="Tahoma"/>
              <a:ea typeface="Tahoma"/>
              <a:cs typeface="Tahoma"/>
              <a:sym typeface="Tahoma"/>
            </a:endParaRPr>
          </a:p>
          <a:p>
            <a:pPr marL="1066648" lvl="1" indent="-474015" algn="l" rtl="0">
              <a:buSzPts val="2000"/>
              <a:buFont typeface="Tahoma"/>
              <a:buChar char="●"/>
            </a:pPr>
            <a:r>
              <a:rPr lang="en-US" sz="2000" b="1" dirty="0">
                <a:latin typeface="Tahoma"/>
                <a:ea typeface="Tahoma"/>
                <a:cs typeface="Tahoma"/>
                <a:sym typeface="Tahoma"/>
              </a:rPr>
              <a:t>The binary approach didn’t take into account the volume of the manifested packing and thus in order to solve it with the binary a multi-objective optimizer is required</a:t>
            </a:r>
          </a:p>
        </p:txBody>
      </p:sp>
    </p:spTree>
    <p:extLst>
      <p:ext uri="{BB962C8B-B14F-4D97-AF65-F5344CB8AC3E}">
        <p14:creationId xmlns:p14="http://schemas.microsoft.com/office/powerpoint/2010/main" val="7194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xmlns="" id="{03F17155-26F9-4A95-9FA3-D9E519CF5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Wu, Yong, et al. "Three-dimensional bin packing problem with variable bin height."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European journal of operational research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2010</a:t>
            </a: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Johnson, David S.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Near-optimal bin packing algorithms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Diss. Massachusetts Institute of Technology, 1973.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Graham RL (1966) Bounds for certain multiprocessing anomalies. Bell Syst Tech J 45:1563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1581</a:t>
            </a: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Mathews, G. (1897). On the partition of numbers. Proceedings of the London Mathematical Society, 28, 486-490.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Chor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Benny, and Ronald L.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Rivest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"A knapsack-type public key cryptosystem based on arithmetic in finite fields."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Transactions on Information Theory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34.5 1988.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Rahim, Sahar, et al. "Towards multiple knapsack problem approach for home energy management in smart grid."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Network-Based Information Systems (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NBiS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2015 18th International Conference on. IEEE, 2015.</a:t>
            </a:r>
            <a:r>
              <a:rPr lang="ar-SA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‏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err="1" bmk="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Gambrah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Patience </a:t>
            </a:r>
            <a:r>
              <a:rPr lang="en-US" altLang="he-IL" sz="1400" dirty="0" err="1" bmk="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Pokuaa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 </a:t>
            </a:r>
            <a:r>
              <a:rPr lang="en-US" altLang="he-IL" sz="1400" i="1" dirty="0" bmk="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Plastic bags waste management using the knapsack model case study: trashy bags, Accra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Diss. 2011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ar-SA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‏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J.H. Holland. "Adaption in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Natrual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Artificial Systems" MIT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Press,Cambridge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MA 1992. 1st edition: The University of Michigan Press, Ann Arbor, 1975.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Malhotra, N. Singh and Y. Singh. Genetic Algorithms: Concepts, design for optimization of process controllers. Computer and Information Science, 4:2, 2011 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Darwin, Charles.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the origin of species, 1859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EIBEN,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Agoston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E., et al. Introduction to evolutionary computing. Berlin: springer, 2003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DOWNEY, Austin; HU, Chao; LAFLAMME, Simon. Optimal sensor placement within a hybrid dense sensor network using an adaptive genetic algorithm with learning gene pool. Structural Health Monitoring, 2018, 17.3: 450-460</a:t>
            </a:r>
            <a:endParaRPr lang="en-US" altLang="he-IL" sz="1400" dirty="0" bmk=""/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KARABULUT, </a:t>
            </a:r>
            <a:r>
              <a:rPr lang="en-US" altLang="he-IL" sz="1400" dirty="0" err="1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Korhan</a:t>
            </a: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İNCEOĞLU, Mustafa Murat. A hybrid genetic algorithm for packing in 3d with deepest bottom left with fill method. In: </a:t>
            </a:r>
          </a:p>
          <a:p>
            <a:pPr marL="22860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he-IL" sz="1400" i="1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Conference on Advances in Information Systems</a:t>
            </a: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Springer, Berlin, Heidelberg, 2004. p. 441-450.</a:t>
            </a:r>
            <a:endParaRPr lang="en-US" altLang="he-IL" sz="1400" dirty="0">
              <a:latin typeface="Arial" panose="020B0604020202020204" pitchFamily="34" charset="0"/>
            </a:endParaRPr>
          </a:p>
          <a:p>
            <a:pPr algn="l" rtl="0"/>
            <a:endParaRPr lang="he-IL" sz="1400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xmlns="" id="{25DE3D35-0C4A-4B12-A8EA-A7A7EB30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32</a:t>
            </a:fld>
            <a:endParaRPr lang="he-IL" dirty="0"/>
          </a:p>
        </p:txBody>
      </p:sp>
      <p:sp>
        <p:nvSpPr>
          <p:cNvPr id="6" name="כותרת 5">
            <a:extLst>
              <a:ext uri="{FF2B5EF4-FFF2-40B4-BE49-F238E27FC236}">
                <a16:creationId xmlns:a16="http://schemas.microsoft.com/office/drawing/2014/main" xmlns="" id="{06A15B8B-E072-4CB7-92B6-DA4B47D6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1" y="556268"/>
            <a:ext cx="11360800" cy="763600"/>
          </a:xfrm>
        </p:spPr>
        <p:txBody>
          <a:bodyPr/>
          <a:lstStyle/>
          <a:p>
            <a:pPr algn="ctr"/>
            <a:r>
              <a:rPr lang="en-US" b="1"/>
              <a:t>References</a:t>
            </a:r>
            <a:endParaRPr lang="en-US" b="1" dirty="0"/>
          </a:p>
        </p:txBody>
      </p:sp>
      <p:sp>
        <p:nvSpPr>
          <p:cNvPr id="7" name="כותרת 5">
            <a:extLst>
              <a:ext uri="{FF2B5EF4-FFF2-40B4-BE49-F238E27FC236}">
                <a16:creationId xmlns:a16="http://schemas.microsoft.com/office/drawing/2014/main" xmlns="" id="{C8F02240-0E0F-4978-A291-803C49D383CB}"/>
              </a:ext>
            </a:extLst>
          </p:cNvPr>
          <p:cNvSpPr txBox="1">
            <a:spLocks/>
          </p:cNvSpPr>
          <p:nvPr/>
        </p:nvSpPr>
        <p:spPr>
          <a:xfrm>
            <a:off x="568001" y="745767"/>
            <a:ext cx="113608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t" anchorCtr="0">
            <a:normAutofit/>
          </a:bodyPr>
          <a:lstStyle>
            <a:lvl1pPr lvl="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3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5D9E1F2F-26E0-4B9F-A5F1-C4A10E5F9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1"/>
            <a:ext cx="1278568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15"/>
            </a:pPr>
            <a:r>
              <a:rPr lang="en-US" altLang="he-IL" sz="14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la'a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appl, and Azzam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Sleit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"Resource Utilization in Cloud Computing as an Optimization Problem."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7.6 (2016).</a:t>
            </a:r>
            <a:endParaRPr lang="en-US" altLang="he-IL" sz="1400" dirty="0" bmk=""/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15"/>
            </a:pP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Hopper, E., and B. Turton. "A genetic algorithm for a 2D industrial packing problem." </a:t>
            </a:r>
            <a:r>
              <a:rPr lang="en-US" altLang="he-IL" sz="1400" i="1" dirty="0" bmk="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Computers &amp; Industrial Engineering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37.1-2 (1999)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he-IL" sz="1400" dirty="0" bmk=""/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15"/>
            </a:pP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Dyckhoff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Harald. "A typology of cutting and packing problems."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European Journal of Operational Research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,1990.</a:t>
            </a:r>
            <a:endParaRPr lang="en-US" altLang="he-IL" sz="1400" dirty="0" bmk=""/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15"/>
            </a:pP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altLang="he-IL" sz="1400" dirty="0" err="1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ä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scher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Gerhard, Heike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Hau</a:t>
            </a:r>
            <a:r>
              <a:rPr lang="en-US" altLang="he-IL" sz="1400" dirty="0" err="1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ner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Holger Schumann. "An improved typology of cutting and packing problems."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European journal                                                       </a:t>
            </a:r>
          </a:p>
          <a:p>
            <a:pPr marL="0" indent="0" algn="just" rtl="0">
              <a:lnSpc>
                <a:spcPct val="100000"/>
              </a:lnSpc>
              <a:buSzTx/>
              <a:buNone/>
            </a:pP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of operational research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2007</a:t>
            </a:r>
            <a:r>
              <a:rPr lang="ar-SA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‏</a:t>
            </a:r>
            <a:endParaRPr lang="en-US" altLang="he-IL" sz="1400" dirty="0" bmk=""/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19"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Fekete,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altLang="he-IL" sz="1400" dirty="0" err="1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ndor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P.,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altLang="he-IL" sz="1400" dirty="0" err="1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rg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Schepers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Jan C. Van der Veen. "An exact algorithm for higher-dimensional orthogonal packing."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 Research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2007</a:t>
            </a:r>
            <a:endParaRPr lang="en-US" altLang="he-IL" sz="1400" dirty="0" bmk=""/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19"/>
            </a:pP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Mostaghimi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Ghomi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Hanan, Bryan Gary St Amour, and Walid Abdul-Kader. "Three-dimensional container loading: A simulated annealing approach.“</a:t>
            </a:r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19"/>
            </a:pP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Applied Engineering Research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12.7 ,2017.</a:t>
            </a:r>
            <a:endParaRPr lang="en-US" altLang="he-IL" sz="1400" dirty="0" bmk=""/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19"/>
            </a:pP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Egeblad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Jens, and David </a:t>
            </a: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Pisinger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"Heuristic approaches for the two-and three-dimensional knapsack packing problem.</a:t>
            </a:r>
          </a:p>
          <a:p>
            <a:pPr marL="0" indent="0" algn="just" rtl="0">
              <a:lnSpc>
                <a:spcPct val="100000"/>
              </a:lnSpc>
              <a:buSzTx/>
              <a:buNone/>
            </a:pP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"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Computers &amp; Operations Research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2009</a:t>
            </a:r>
            <a:endParaRPr lang="en-US" altLang="he-IL" sz="1400" dirty="0" bmk=""/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23"/>
            </a:pPr>
            <a:r>
              <a:rPr lang="en-US" altLang="he-IL" sz="1400" dirty="0" err="1" bmk="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Ghomi</a:t>
            </a:r>
            <a:r>
              <a:rPr lang="en-US" altLang="he-IL" sz="1400" dirty="0" bmk="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H. </a:t>
            </a:r>
            <a:r>
              <a:rPr lang="en-US" altLang="he-IL" sz="1400" dirty="0" err="1" bmk="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Mostaghimi</a:t>
            </a:r>
            <a:r>
              <a:rPr lang="en-US" altLang="he-IL" sz="1400" dirty="0" bmk="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Three-dimensional knapsack problem with pre-placed boxes and vertical stability. Diss. Ph. D. dissertation, University of Windsor, 2013</a:t>
            </a:r>
            <a:endParaRPr lang="en-US" altLang="he-IL" sz="1400" dirty="0" bmk=""/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23"/>
            </a:pP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Goncalves, J.F., 2007, </a:t>
            </a:r>
            <a:r>
              <a:rPr lang="en-US" altLang="he-IL" sz="1400" dirty="0" bmk="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hybrid genetic algorithm-heuristic for a two-dimensional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orthogonal packing problem</a:t>
            </a:r>
            <a:r>
              <a:rPr lang="en-US" altLang="he-IL" sz="1400" dirty="0" bmk="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r>
              <a:rPr lang="en-US" altLang="he-IL" sz="1400" dirty="0" bmk="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European Journal of Operation Research, 2007.</a:t>
            </a:r>
            <a:endParaRPr lang="en-US" altLang="he-IL" sz="1400" dirty="0" bmk=""/>
          </a:p>
          <a:p>
            <a:pPr marL="342900" indent="-342900" algn="just" rtl="0">
              <a:lnSpc>
                <a:spcPct val="100000"/>
              </a:lnSpc>
              <a:buSzTx/>
              <a:buFont typeface="+mj-lt"/>
              <a:buAutoNum type="arabicPeriod" startAt="23"/>
            </a:pPr>
            <a:r>
              <a:rPr lang="en-US" altLang="he-IL" sz="1400" dirty="0" err="1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Bortfeldt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Andreas, and Tobias Winter. "A genetic algorithm for the two-dimensional knapsack problem with rectangular pieces."</a:t>
            </a: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0" indent="0" algn="just" rtl="0">
              <a:lnSpc>
                <a:spcPct val="100000"/>
              </a:lnSpc>
              <a:buSzTx/>
              <a:buNone/>
            </a:pPr>
            <a:r>
              <a:rPr lang="en-US" altLang="he-IL" sz="1400" dirty="0" bmk="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altLang="he-IL" sz="1400" i="1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Transactions in Operational Research</a:t>
            </a:r>
            <a:r>
              <a:rPr lang="en-US" altLang="he-IL" sz="1400" dirty="0" bmk="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2009</a:t>
            </a:r>
            <a:endParaRPr lang="en-US" altLang="he-IL" sz="1400" dirty="0" bmk="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xmlns="" id="{4415669C-4F3A-4134-8054-3B89E2F5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33</a:t>
            </a:fld>
            <a:endParaRPr lang="he-IL" dirty="0"/>
          </a:p>
        </p:txBody>
      </p:sp>
      <p:sp>
        <p:nvSpPr>
          <p:cNvPr id="9" name="כותרת 5">
            <a:extLst>
              <a:ext uri="{FF2B5EF4-FFF2-40B4-BE49-F238E27FC236}">
                <a16:creationId xmlns:a16="http://schemas.microsoft.com/office/drawing/2014/main" xmlns="" id="{963CD200-FC88-489E-A65A-9B3CCD01E61F}"/>
              </a:ext>
            </a:extLst>
          </p:cNvPr>
          <p:cNvSpPr txBox="1">
            <a:spLocks/>
          </p:cNvSpPr>
          <p:nvPr/>
        </p:nvSpPr>
        <p:spPr>
          <a:xfrm>
            <a:off x="475774" y="608001"/>
            <a:ext cx="113608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t" anchorCtr="0">
            <a:normAutofit/>
          </a:bodyPr>
          <a:lstStyle>
            <a:lvl1pPr lvl="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4468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948A23FB-D520-40AF-B099-D8D41215E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78" y="-59960"/>
            <a:ext cx="11357841" cy="763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Thank you !</a:t>
            </a:r>
            <a:endParaRPr lang="he-IL" sz="10000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xmlns="" id="{1F31B62E-C635-44EA-92F5-2DE88D27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he-IL" smtClean="0"/>
              <a:pPr/>
              <a:t>34</a:t>
            </a:fld>
            <a:endParaRPr lang="he-IL" dirty="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xmlns="" id="{C66F1108-69A8-4D42-AF9B-63F5E8874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86" y="2289164"/>
            <a:ext cx="6091427" cy="40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5200" y="136524"/>
            <a:ext cx="10009840" cy="1066800"/>
          </a:xfrm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</a:p>
        </p:txBody>
      </p:sp>
      <p:pic>
        <p:nvPicPr>
          <p:cNvPr id="16" name="Google Shape;88;p16">
            <a:extLst>
              <a:ext uri="{FF2B5EF4-FFF2-40B4-BE49-F238E27FC236}">
                <a16:creationId xmlns:a16="http://schemas.microsoft.com/office/drawing/2014/main" xmlns="" id="{F508E596-85D8-4E13-BA37-CBC37C2217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87" y="2286000"/>
            <a:ext cx="3110600" cy="31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9;p16">
            <a:extLst>
              <a:ext uri="{FF2B5EF4-FFF2-40B4-BE49-F238E27FC236}">
                <a16:creationId xmlns:a16="http://schemas.microsoft.com/office/drawing/2014/main" xmlns="" id="{5F59E19C-AB68-4B97-B965-F511BFA20D8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1" y="2286001"/>
            <a:ext cx="351472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;p16">
            <a:extLst>
              <a:ext uri="{FF2B5EF4-FFF2-40B4-BE49-F238E27FC236}">
                <a16:creationId xmlns:a16="http://schemas.microsoft.com/office/drawing/2014/main" xmlns="" id="{39E02470-E7DD-4FEE-97E7-C011FABE9B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8787" y="232178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1;p16">
            <a:extLst>
              <a:ext uri="{FF2B5EF4-FFF2-40B4-BE49-F238E27FC236}">
                <a16:creationId xmlns:a16="http://schemas.microsoft.com/office/drawing/2014/main" xmlns="" id="{041CE431-0956-44D4-A7B1-A1CE497FF3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7437" y="232178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92;p16">
            <a:extLst>
              <a:ext uri="{FF2B5EF4-FFF2-40B4-BE49-F238E27FC236}">
                <a16:creationId xmlns:a16="http://schemas.microsoft.com/office/drawing/2014/main" xmlns="" id="{7AFC8BD5-89D3-4462-AA5B-63F3B04FE57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7937" y="232178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3;p16">
            <a:extLst>
              <a:ext uri="{FF2B5EF4-FFF2-40B4-BE49-F238E27FC236}">
                <a16:creationId xmlns:a16="http://schemas.microsoft.com/office/drawing/2014/main" xmlns="" id="{47FF0D05-1CA3-4F85-8BEA-D7AEBCDAFC7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0562" y="232178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4;p16">
            <a:extLst>
              <a:ext uri="{FF2B5EF4-FFF2-40B4-BE49-F238E27FC236}">
                <a16:creationId xmlns:a16="http://schemas.microsoft.com/office/drawing/2014/main" xmlns="" id="{42E4524D-A07F-4744-A9C6-76B153C6FED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201" y="3048001"/>
            <a:ext cx="1762125" cy="17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8946B7A2-AD02-466F-84BA-A487BBD9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מציין מיקום של מספר שקופית 3">
            <a:extLst>
              <a:ext uri="{FF2B5EF4-FFF2-40B4-BE49-F238E27FC236}">
                <a16:creationId xmlns:a16="http://schemas.microsoft.com/office/drawing/2014/main" xmlns="" id="{9CEEE9AD-D2ED-4A38-B743-B43006069FDB}"/>
              </a:ext>
            </a:extLst>
          </p:cNvPr>
          <p:cNvSpPr txBox="1">
            <a:spLocks/>
          </p:cNvSpPr>
          <p:nvPr/>
        </p:nvSpPr>
        <p:spPr>
          <a:xfrm>
            <a:off x="11507609" y="802332"/>
            <a:ext cx="657931" cy="416868"/>
          </a:xfrm>
          <a:prstGeom prst="rect">
            <a:avLst/>
          </a:prstGeom>
        </p:spPr>
        <p:txBody>
          <a:bodyPr vert="horz" lIns="0" tIns="45720" rIns="0" bIns="45720" rtlCol="1" anchor="ctr"/>
          <a:lstStyle>
            <a:defPPr algn="r" rtl="1">
              <a:defRPr lang="he-IL"/>
            </a:defPPr>
            <a:lvl1pPr marL="0" algn="l" defTabSz="914400" rtl="1" eaLnBrk="1" latinLnBrk="0" hangingPunct="1">
              <a:defRPr sz="1200" kern="12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he-IL" smtClean="0"/>
              <a:pPr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24243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2635" y="136524"/>
            <a:ext cx="10896600" cy="1066800"/>
          </a:xfrm>
        </p:spPr>
        <p:txBody>
          <a:bodyPr>
            <a:noAutofit/>
          </a:bodyPr>
          <a:lstStyle/>
          <a:p>
            <a:r>
              <a:rPr lang="x-none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Conventional solution of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Pirate Packing </a:t>
            </a:r>
            <a:r>
              <a:rPr lang="x-none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Google Shape;100;p17">
            <a:extLst>
              <a:ext uri="{FF2B5EF4-FFF2-40B4-BE49-F238E27FC236}">
                <a16:creationId xmlns:a16="http://schemas.microsoft.com/office/drawing/2014/main" xmlns="" id="{1F808D49-5316-476B-85A2-52D22EE34224}"/>
              </a:ext>
            </a:extLst>
          </p:cNvPr>
          <p:cNvSpPr txBox="1">
            <a:spLocks/>
          </p:cNvSpPr>
          <p:nvPr/>
        </p:nvSpPr>
        <p:spPr>
          <a:xfrm>
            <a:off x="685800" y="1905000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buSzPts val="18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problem itself is NP-hard</a:t>
            </a:r>
          </a:p>
          <a:p>
            <a:pPr marL="457200" indent="0">
              <a:spcBef>
                <a:spcPts val="1600"/>
              </a:spcBef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342900">
              <a:spcBef>
                <a:spcPts val="1600"/>
              </a:spcBef>
              <a:buSzPts val="18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Greedy approaches rarely suffice</a:t>
            </a:r>
          </a:p>
          <a:p>
            <a:pPr marL="457200" indent="0">
              <a:spcBef>
                <a:spcPts val="1600"/>
              </a:spcBef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342900">
              <a:spcBef>
                <a:spcPts val="1600"/>
              </a:spcBef>
              <a:buSzPts val="18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Given the 3D nature of the problem,                                                                        dynamic programming is too                                                                       demanding</a:t>
            </a:r>
            <a:endParaRPr lang="en-US" sz="1100" dirty="0">
              <a:solidFill>
                <a:schemeClr val="accent2"/>
              </a:solidFill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0">
              <a:spcBef>
                <a:spcPts val="1600"/>
              </a:spcBef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</a:p>
        </p:txBody>
      </p:sp>
      <p:pic>
        <p:nvPicPr>
          <p:cNvPr id="9" name="Google Shape;101;p17">
            <a:extLst>
              <a:ext uri="{FF2B5EF4-FFF2-40B4-BE49-F238E27FC236}">
                <a16:creationId xmlns:a16="http://schemas.microsoft.com/office/drawing/2014/main" xmlns="" id="{7400863C-0408-479E-B6D1-AB92B51D68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1965950"/>
            <a:ext cx="483711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xmlns="" id="{3F40F6E8-DE09-47FF-BFDB-3A604163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מציין מיקום של מספר שקופית 3">
            <a:extLst>
              <a:ext uri="{FF2B5EF4-FFF2-40B4-BE49-F238E27FC236}">
                <a16:creationId xmlns:a16="http://schemas.microsoft.com/office/drawing/2014/main" xmlns="" id="{A843533F-B95E-477E-AD24-250A5FE89DF5}"/>
              </a:ext>
            </a:extLst>
          </p:cNvPr>
          <p:cNvSpPr txBox="1">
            <a:spLocks/>
          </p:cNvSpPr>
          <p:nvPr/>
        </p:nvSpPr>
        <p:spPr>
          <a:xfrm>
            <a:off x="11507609" y="802332"/>
            <a:ext cx="657931" cy="416868"/>
          </a:xfrm>
          <a:prstGeom prst="rect">
            <a:avLst/>
          </a:prstGeom>
        </p:spPr>
        <p:txBody>
          <a:bodyPr vert="horz" lIns="0" tIns="45720" rIns="0" bIns="45720" rtlCol="1" anchor="ctr"/>
          <a:lstStyle>
            <a:defPPr algn="r" rtl="1">
              <a:defRPr lang="he-IL"/>
            </a:defPPr>
            <a:lvl1pPr marL="0" algn="l" defTabSz="914400" rtl="1" eaLnBrk="1" latinLnBrk="0" hangingPunct="1">
              <a:defRPr sz="1200" kern="12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he-IL" smtClean="0"/>
              <a:pPr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190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9760" y="19144"/>
            <a:ext cx="9956800" cy="1200056"/>
          </a:xfrm>
        </p:spPr>
        <p:txBody>
          <a:bodyPr>
            <a:normAutofit/>
          </a:bodyPr>
          <a:lstStyle/>
          <a:p>
            <a:pPr algn="r"/>
            <a:r>
              <a:rPr lang="x-none" sz="4000" dirty="0">
                <a:latin typeface="Tahoma"/>
                <a:ea typeface="Tahoma"/>
                <a:cs typeface="Tahoma"/>
                <a:sym typeface="Tahoma"/>
              </a:rPr>
              <a:t> 			</a:t>
            </a:r>
            <a:r>
              <a:rPr lang="x-none" sz="4000" b="1" dirty="0"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x-none" sz="4000" b="1" i="1" dirty="0">
                <a:latin typeface="Tahoma"/>
                <a:ea typeface="Tahoma"/>
                <a:cs typeface="Tahoma"/>
                <a:sym typeface="Tahoma"/>
              </a:rPr>
              <a:t>ur approach</a:t>
            </a:r>
            <a:endParaRPr lang="en-US" sz="4000" b="1" dirty="0"/>
          </a:p>
        </p:txBody>
      </p:sp>
      <p:pic>
        <p:nvPicPr>
          <p:cNvPr id="4" name="Google Shape;108;p18">
            <a:extLst>
              <a:ext uri="{FF2B5EF4-FFF2-40B4-BE49-F238E27FC236}">
                <a16:creationId xmlns:a16="http://schemas.microsoft.com/office/drawing/2014/main" xmlns="" id="{C6D6237C-9C58-43C1-BBC2-E3288949D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016" y="111760"/>
            <a:ext cx="1502064" cy="10371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;p18">
            <a:extLst>
              <a:ext uri="{FF2B5EF4-FFF2-40B4-BE49-F238E27FC236}">
                <a16:creationId xmlns:a16="http://schemas.microsoft.com/office/drawing/2014/main" xmlns="" id="{CEA1C186-2BBF-40E6-9AC3-A5771043F6BE}"/>
              </a:ext>
            </a:extLst>
          </p:cNvPr>
          <p:cNvSpPr txBox="1">
            <a:spLocks/>
          </p:cNvSpPr>
          <p:nvPr/>
        </p:nvSpPr>
        <p:spPr>
          <a:xfrm>
            <a:off x="1524230" y="1727101"/>
            <a:ext cx="10286770" cy="3340200"/>
          </a:xfrm>
          <a:prstGeom prst="rect">
            <a:avLst/>
          </a:prstGeom>
          <a:effectLst>
            <a:glow rad="127000">
              <a:schemeClr val="accent2"/>
            </a:glow>
          </a:effectLst>
        </p:spPr>
        <p:txBody>
          <a:bodyPr spcFirstLastPara="1" vert="horz" wrap="square" lIns="91425" tIns="91425" rIns="91425" bIns="91425" rtlCol="0" anchor="t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Our approach consists of solving the 3D Knapsack-Bin problem using</a:t>
            </a:r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 Genetics Algorithm </a:t>
            </a: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instead of an exact solution. Using this approach, the solution will be: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b="1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" name="Google Shape;109;p18">
            <a:extLst>
              <a:ext uri="{FF2B5EF4-FFF2-40B4-BE49-F238E27FC236}">
                <a16:creationId xmlns:a16="http://schemas.microsoft.com/office/drawing/2014/main" xmlns="" id="{AE5316AE-F82C-456A-9AFE-AC7E8606329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3543301"/>
            <a:ext cx="2797234" cy="20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1;p18">
            <a:extLst>
              <a:ext uri="{FF2B5EF4-FFF2-40B4-BE49-F238E27FC236}">
                <a16:creationId xmlns:a16="http://schemas.microsoft.com/office/drawing/2014/main" xmlns="" id="{6CDDE50A-9750-4E42-A14F-BC2F612967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1877" y="3562350"/>
            <a:ext cx="2797245" cy="20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B0A464A-4BEA-4C58-BB69-7C0059072E23}"/>
              </a:ext>
            </a:extLst>
          </p:cNvPr>
          <p:cNvSpPr txBox="1"/>
          <p:nvPr/>
        </p:nvSpPr>
        <p:spPr>
          <a:xfrm>
            <a:off x="-593603" y="2982724"/>
            <a:ext cx="6575239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600" b="1" dirty="0">
                <a:solidFill>
                  <a:srgbClr val="FF0066"/>
                </a:solidFill>
                <a:effectLst>
                  <a:glow rad="12700">
                    <a:schemeClr val="tx1"/>
                  </a:glow>
                </a:effectLst>
                <a:latin typeface="Tahoma"/>
                <a:ea typeface="Tahoma"/>
                <a:cs typeface="Tahoma"/>
                <a:sym typeface="Tahoma"/>
              </a:rPr>
              <a:t>Much faster</a:t>
            </a:r>
            <a:endParaRPr lang="en-US" sz="2600" b="1" dirty="0">
              <a:solidFill>
                <a:srgbClr val="00B050"/>
              </a:solidFill>
              <a:effectLst>
                <a:glow rad="12700">
                  <a:schemeClr val="tx1"/>
                </a:glow>
              </a:effectLst>
              <a:latin typeface="Tahoma"/>
              <a:ea typeface="Tahoma"/>
              <a:cs typeface="Tahoma"/>
              <a:sym typeface="Tahoma"/>
            </a:endParaRPr>
          </a:p>
          <a:p>
            <a:endParaRPr lang="en-US" sz="2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0AD9211-00D8-458D-A69E-DA24CC91AAC2}"/>
              </a:ext>
            </a:extLst>
          </p:cNvPr>
          <p:cNvSpPr txBox="1"/>
          <p:nvPr/>
        </p:nvSpPr>
        <p:spPr>
          <a:xfrm>
            <a:off x="4819647" y="2998645"/>
            <a:ext cx="2682939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effectLst>
                  <a:glow rad="12700">
                    <a:schemeClr val="tx1"/>
                  </a:glow>
                </a:effectLst>
                <a:latin typeface="Tahoma"/>
                <a:ea typeface="Tahoma"/>
                <a:cs typeface="Tahoma"/>
                <a:sym typeface="Tahoma"/>
              </a:rPr>
              <a:t>Space efficient</a:t>
            </a:r>
            <a:endParaRPr lang="en-US" sz="2600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xmlns="" id="{52CC0ABE-1242-498A-A18D-1E53A74E892B}"/>
              </a:ext>
            </a:extLst>
          </p:cNvPr>
          <p:cNvSpPr/>
          <p:nvPr/>
        </p:nvSpPr>
        <p:spPr>
          <a:xfrm>
            <a:off x="7801170" y="3009416"/>
            <a:ext cx="42386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B050"/>
                </a:solidFill>
                <a:effectLst>
                  <a:glow rad="12700">
                    <a:schemeClr val="tx1"/>
                  </a:glow>
                </a:effectLst>
                <a:latin typeface="Tahoma"/>
                <a:ea typeface="Tahoma"/>
                <a:cs typeface="Tahoma"/>
                <a:sym typeface="Tahoma"/>
              </a:rPr>
              <a:t>Beneficial - good results</a:t>
            </a:r>
            <a:endParaRPr lang="en-US" sz="2600" dirty="0"/>
          </a:p>
        </p:txBody>
      </p:sp>
      <p:pic>
        <p:nvPicPr>
          <p:cNvPr id="18" name="Google Shape;110;p18">
            <a:extLst>
              <a:ext uri="{FF2B5EF4-FFF2-40B4-BE49-F238E27FC236}">
                <a16:creationId xmlns:a16="http://schemas.microsoft.com/office/drawing/2014/main" xmlns="" id="{FF663CB0-6489-4B52-A844-0633BBD8CE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8956" y="3550234"/>
            <a:ext cx="2797245" cy="20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מציין מיקום של מספר שקופית 3">
            <a:extLst>
              <a:ext uri="{FF2B5EF4-FFF2-40B4-BE49-F238E27FC236}">
                <a16:creationId xmlns:a16="http://schemas.microsoft.com/office/drawing/2014/main" xmlns="" id="{7EF3FE1F-B168-4937-BA45-1DCAC1CA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609" y="802332"/>
            <a:ext cx="657931" cy="416868"/>
          </a:xfrm>
        </p:spPr>
        <p:txBody>
          <a:bodyPr/>
          <a:lstStyle/>
          <a:p>
            <a:fld id="{DF28FB93-0A08-4E7D-8E63-9EFA29F1E093}" type="slidenum">
              <a:rPr lang="he-IL" smtClean="0"/>
              <a:pPr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15381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7;p19">
            <a:extLst>
              <a:ext uri="{FF2B5EF4-FFF2-40B4-BE49-F238E27FC236}">
                <a16:creationId xmlns:a16="http://schemas.microsoft.com/office/drawing/2014/main" xmlns="" id="{A0734BAB-B969-406B-90D1-637C93DC7592}"/>
              </a:ext>
            </a:extLst>
          </p:cNvPr>
          <p:cNvSpPr txBox="1">
            <a:spLocks/>
          </p:cNvSpPr>
          <p:nvPr/>
        </p:nvSpPr>
        <p:spPr>
          <a:xfrm>
            <a:off x="1515611" y="1310254"/>
            <a:ext cx="8686569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Given:</a:t>
            </a:r>
          </a:p>
          <a:p>
            <a:pPr marL="457200" indent="-355600">
              <a:spcBef>
                <a:spcPts val="1600"/>
              </a:spcBef>
              <a:buSzPts val="2000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A set of n items:  &lt;item1,item2,...,</a:t>
            </a:r>
            <a:r>
              <a:rPr lang="en-US" dirty="0" err="1">
                <a:latin typeface="Tahoma"/>
                <a:ea typeface="Tahoma"/>
                <a:cs typeface="Tahoma"/>
                <a:sym typeface="Tahoma"/>
              </a:rPr>
              <a:t>itemN</a:t>
            </a: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&gt; →  each item is </a:t>
            </a:r>
            <a:r>
              <a:rPr lang="en-US" dirty="0" err="1">
                <a:latin typeface="Tahoma"/>
                <a:ea typeface="Tahoma"/>
                <a:cs typeface="Tahoma"/>
                <a:sym typeface="Tahoma"/>
              </a:rPr>
              <a:t>specifiedby</a:t>
            </a: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 a its weights Wi and Value Vi</a:t>
            </a:r>
          </a:p>
          <a:p>
            <a:pPr marL="457200" indent="-355600">
              <a:spcBef>
                <a:spcPts val="1600"/>
              </a:spcBef>
              <a:buSzPts val="2000"/>
            </a:pPr>
            <a:endParaRPr lang="en-US" dirty="0">
              <a:latin typeface="Tahoma"/>
              <a:ea typeface="Tahoma"/>
              <a:cs typeface="Tahoma"/>
              <a:sym typeface="Tahoma"/>
            </a:endParaRPr>
          </a:p>
          <a:p>
            <a:pPr marL="457200" indent="-355600">
              <a:spcBef>
                <a:spcPts val="0"/>
              </a:spcBef>
              <a:buSzPts val="2000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A capacity bound S, the capacity of the knapsack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 </a:t>
            </a:r>
          </a:p>
          <a:p>
            <a:pPr marL="457200" indent="-355600">
              <a:spcBef>
                <a:spcPts val="0"/>
              </a:spcBef>
              <a:buSzPts val="2000"/>
            </a:pPr>
            <a:r>
              <a:rPr lang="en-US" b="1" dirty="0">
                <a:latin typeface="Tahoma"/>
                <a:ea typeface="Tahoma"/>
                <a:cs typeface="Tahoma"/>
                <a:sym typeface="Tahoma"/>
              </a:rPr>
              <a:t>The goal is to find which subset of the items to take into the knapsack which maximize the overall value of the knapsack</a:t>
            </a:r>
          </a:p>
          <a:p>
            <a:pPr marL="457200" indent="0">
              <a:spcBef>
                <a:spcPts val="1600"/>
              </a:spcBef>
              <a:buNone/>
            </a:pPr>
            <a:endParaRPr lang="en-US" dirty="0">
              <a:latin typeface="Tahoma"/>
              <a:ea typeface="Tahoma"/>
              <a:cs typeface="Tahoma"/>
              <a:sym typeface="Tahoma"/>
            </a:endParaRPr>
          </a:p>
          <a:p>
            <a:pPr marL="457200" indent="0">
              <a:spcBef>
                <a:spcPts val="1600"/>
              </a:spcBef>
              <a:buNone/>
            </a:pPr>
            <a:endParaRPr lang="en-US" dirty="0">
              <a:latin typeface="Tahoma"/>
              <a:ea typeface="Tahoma"/>
              <a:cs typeface="Tahoma"/>
              <a:sym typeface="Tahoma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xmlns="" id="{F7A754B1-EB00-4B01-90A3-4CEBFE1D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949" y="152400"/>
            <a:ext cx="9143538" cy="1066800"/>
          </a:xfrm>
        </p:spPr>
        <p:txBody>
          <a:bodyPr>
            <a:normAutofit/>
          </a:bodyPr>
          <a:lstStyle/>
          <a:p>
            <a:pPr algn="r" rtl="0"/>
            <a:r>
              <a:rPr lang="x-none" sz="4000" b="1" dirty="0">
                <a:latin typeface="Tahoma"/>
                <a:ea typeface="Tahoma"/>
                <a:cs typeface="Tahoma"/>
                <a:sym typeface="Tahoma"/>
              </a:rPr>
              <a:t>Background </a:t>
            </a:r>
            <a:r>
              <a:rPr lang="he" sz="4000" b="1" dirty="0">
                <a:latin typeface="Tahoma"/>
                <a:ea typeface="Tahoma"/>
                <a:cs typeface="Tahoma"/>
                <a:sym typeface="Tahoma"/>
              </a:rPr>
              <a:t>–</a:t>
            </a:r>
            <a:r>
              <a:rPr lang="x-none" sz="4000" b="1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4000" b="1" dirty="0">
                <a:latin typeface="Tahoma"/>
                <a:ea typeface="Tahoma"/>
                <a:cs typeface="Tahoma"/>
                <a:sym typeface="Tahoma"/>
              </a:rPr>
              <a:t>Knapsack problem</a:t>
            </a:r>
            <a:endParaRPr lang="en-US" sz="4000" b="1" dirty="0"/>
          </a:p>
        </p:txBody>
      </p:sp>
      <p:pic>
        <p:nvPicPr>
          <p:cNvPr id="1026" name="Picture 2" descr="×ª××¦××ª ×ª××× × ×¢×××¨ âªknapsack problemâ¬â">
            <a:extLst>
              <a:ext uri="{FF2B5EF4-FFF2-40B4-BE49-F238E27FC236}">
                <a16:creationId xmlns:a16="http://schemas.microsoft.com/office/drawing/2014/main" xmlns="" id="{2D43B888-A224-4030-ABC0-0A9AA48F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53" y="4726654"/>
            <a:ext cx="4991100" cy="18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מציין מיקום של מספר שקופית 3">
            <a:extLst>
              <a:ext uri="{FF2B5EF4-FFF2-40B4-BE49-F238E27FC236}">
                <a16:creationId xmlns:a16="http://schemas.microsoft.com/office/drawing/2014/main" xmlns="" id="{A3E99931-CCFF-419C-BFBC-18614394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609" y="802332"/>
            <a:ext cx="657931" cy="416868"/>
          </a:xfrm>
        </p:spPr>
        <p:txBody>
          <a:bodyPr/>
          <a:lstStyle/>
          <a:p>
            <a:fld id="{DF28FB93-0A08-4E7D-8E63-9EFA29F1E093}" type="slidenum">
              <a:rPr lang="he-IL" smtClean="0"/>
              <a:pPr/>
              <a:t>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197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25754" y="202750"/>
            <a:ext cx="9143538" cy="1066800"/>
          </a:xfrm>
        </p:spPr>
        <p:txBody>
          <a:bodyPr>
            <a:normAutofit/>
          </a:bodyPr>
          <a:lstStyle/>
          <a:p>
            <a:r>
              <a:rPr lang="x-none" sz="4000" b="1" dirty="0">
                <a:latin typeface="Tahoma"/>
                <a:ea typeface="Tahoma"/>
                <a:cs typeface="Tahoma"/>
                <a:sym typeface="Tahoma"/>
              </a:rPr>
              <a:t>Background - Bin packing</a:t>
            </a:r>
            <a:endParaRPr lang="en-US" sz="4000" b="1" dirty="0"/>
          </a:p>
        </p:txBody>
      </p:sp>
      <p:sp>
        <p:nvSpPr>
          <p:cNvPr id="10" name="Google Shape;124;p20">
            <a:extLst>
              <a:ext uri="{FF2B5EF4-FFF2-40B4-BE49-F238E27FC236}">
                <a16:creationId xmlns:a16="http://schemas.microsoft.com/office/drawing/2014/main" xmlns="" id="{912134D2-1C13-4C7B-9673-29C9DCD3946C}"/>
              </a:ext>
            </a:extLst>
          </p:cNvPr>
          <p:cNvSpPr txBox="1">
            <a:spLocks/>
          </p:cNvSpPr>
          <p:nvPr/>
        </p:nvSpPr>
        <p:spPr>
          <a:xfrm>
            <a:off x="1371600" y="1371600"/>
            <a:ext cx="9143538" cy="4493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bin packing problem is an optimization problem where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There are N boxes and M bins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goal is to pack as many boxes as possible in M bins, 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to pack all N items in the minimum number of bins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" name="Google Shape;125;p20">
            <a:extLst>
              <a:ext uri="{FF2B5EF4-FFF2-40B4-BE49-F238E27FC236}">
                <a16:creationId xmlns:a16="http://schemas.microsoft.com/office/drawing/2014/main" xmlns="" id="{D2DAB812-48B5-401D-977C-35A941F186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438" y="3276601"/>
            <a:ext cx="7942163" cy="28452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מציין מיקום של מספר שקופית 3">
            <a:extLst>
              <a:ext uri="{FF2B5EF4-FFF2-40B4-BE49-F238E27FC236}">
                <a16:creationId xmlns:a16="http://schemas.microsoft.com/office/drawing/2014/main" xmlns="" id="{86F2634D-F2C3-4CE4-849E-35A3390032A2}"/>
              </a:ext>
            </a:extLst>
          </p:cNvPr>
          <p:cNvSpPr txBox="1">
            <a:spLocks/>
          </p:cNvSpPr>
          <p:nvPr/>
        </p:nvSpPr>
        <p:spPr>
          <a:xfrm>
            <a:off x="11507609" y="802332"/>
            <a:ext cx="657931" cy="416868"/>
          </a:xfrm>
          <a:prstGeom prst="rect">
            <a:avLst/>
          </a:prstGeom>
        </p:spPr>
        <p:txBody>
          <a:bodyPr vert="horz" lIns="0" tIns="45720" rIns="0" bIns="45720" rtlCol="1" anchor="ctr"/>
          <a:lstStyle>
            <a:defPPr algn="r" rtl="1">
              <a:defRPr lang="he-IL"/>
            </a:defPPr>
            <a:lvl1pPr marL="0" algn="l" defTabSz="914400" rtl="1" eaLnBrk="1" latinLnBrk="0" hangingPunct="1">
              <a:defRPr sz="1200" kern="12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he-IL" smtClean="0"/>
              <a:pPr/>
              <a:t>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55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1;p21">
            <a:extLst>
              <a:ext uri="{FF2B5EF4-FFF2-40B4-BE49-F238E27FC236}">
                <a16:creationId xmlns:a16="http://schemas.microsoft.com/office/drawing/2014/main" xmlns="" id="{C266AD7B-562C-40F1-ABB0-36C3F2735F54}"/>
              </a:ext>
            </a:extLst>
          </p:cNvPr>
          <p:cNvSpPr txBox="1">
            <a:spLocks/>
          </p:cNvSpPr>
          <p:nvPr/>
        </p:nvSpPr>
        <p:spPr>
          <a:xfrm>
            <a:off x="1143000" y="1447800"/>
            <a:ext cx="8520600" cy="120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55600">
              <a:spcBef>
                <a:spcPts val="0"/>
              </a:spcBef>
              <a:buSzPts val="2000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Placement method used in 3D bin packing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dirty="0">
              <a:latin typeface="Tahoma"/>
              <a:ea typeface="Tahoma"/>
              <a:cs typeface="Tahoma"/>
              <a:sym typeface="Tahoma"/>
            </a:endParaRPr>
          </a:p>
          <a:p>
            <a:pPr marL="457200" indent="-355600">
              <a:spcBef>
                <a:spcPts val="0"/>
              </a:spcBef>
              <a:buSzPts val="2000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Items are inserted first to the position with the smallest Z value and smallest Y value and smallest X value</a:t>
            </a:r>
          </a:p>
        </p:txBody>
      </p:sp>
      <p:pic>
        <p:nvPicPr>
          <p:cNvPr id="7" name="Google Shape;132;p21">
            <a:extLst>
              <a:ext uri="{FF2B5EF4-FFF2-40B4-BE49-F238E27FC236}">
                <a16:creationId xmlns:a16="http://schemas.microsoft.com/office/drawing/2014/main" xmlns="" id="{92336B8D-A2EB-472B-BD85-7096A5D72F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3124200"/>
            <a:ext cx="4267200" cy="30610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מציין מיקום של מספר שקופית 3">
            <a:extLst>
              <a:ext uri="{FF2B5EF4-FFF2-40B4-BE49-F238E27FC236}">
                <a16:creationId xmlns:a16="http://schemas.microsoft.com/office/drawing/2014/main" xmlns="" id="{48C090D1-DFA6-49B6-B339-B9E988C67C3B}"/>
              </a:ext>
            </a:extLst>
          </p:cNvPr>
          <p:cNvSpPr txBox="1">
            <a:spLocks/>
          </p:cNvSpPr>
          <p:nvPr/>
        </p:nvSpPr>
        <p:spPr>
          <a:xfrm>
            <a:off x="11507609" y="802332"/>
            <a:ext cx="657931" cy="416868"/>
          </a:xfrm>
          <a:prstGeom prst="rect">
            <a:avLst/>
          </a:prstGeom>
        </p:spPr>
        <p:txBody>
          <a:bodyPr vert="horz" lIns="0" tIns="45720" rIns="0" bIns="45720" rtlCol="1" anchor="ctr"/>
          <a:lstStyle>
            <a:defPPr algn="r" rtl="1">
              <a:defRPr lang="he-IL"/>
            </a:defPPr>
            <a:lvl1pPr marL="0" algn="l" defTabSz="914400" rtl="1" eaLnBrk="1" latinLnBrk="0" hangingPunct="1">
              <a:defRPr sz="1200" kern="1200">
                <a:solidFill>
                  <a:schemeClr val="tx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he-IL" smtClean="0"/>
              <a:pPr/>
              <a:t>9</a:t>
            </a:fld>
            <a:endParaRPr lang="he-IL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xmlns="" id="{11AE7F73-C992-471C-8470-9A25FA79B7F1}"/>
              </a:ext>
            </a:extLst>
          </p:cNvPr>
          <p:cNvSpPr/>
          <p:nvPr/>
        </p:nvSpPr>
        <p:spPr>
          <a:xfrm>
            <a:off x="1034358" y="448389"/>
            <a:ext cx="10123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>
              <a:buClr>
                <a:schemeClr val="dk1"/>
              </a:buClr>
              <a:buSzPts val="1100"/>
            </a:pPr>
            <a:r>
              <a:rPr lang="en-US" sz="4000" b="1" dirty="0">
                <a:latin typeface="Tahoma"/>
                <a:ea typeface="Tahoma"/>
                <a:cs typeface="Tahoma"/>
                <a:sym typeface="Tahoma"/>
              </a:rPr>
              <a:t>Background – Deepest Bottom Left Fill</a:t>
            </a:r>
          </a:p>
        </p:txBody>
      </p:sp>
    </p:spTree>
    <p:extLst>
      <p:ext uri="{BB962C8B-B14F-4D97-AF65-F5344CB8AC3E}">
        <p14:creationId xmlns:p14="http://schemas.microsoft.com/office/powerpoint/2010/main" val="12002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ספרות אקדמית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26295_TF03431380.potx" id="{9D33B664-F87D-42F7-8BA7-8C6FABABA293}" vid="{6FF65F67-070F-463E-8977-A493CEDCE126}"/>
    </a:ext>
  </a:extLst>
</a:theme>
</file>

<file path=ppt/theme/theme2.xml><?xml version="1.0" encoding="utf-8"?>
<a:theme xmlns:a="http://schemas.openxmlformats.org/drawingml/2006/main" name="ערכת נושא של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4873beb7-5857-4685-be1f-d57550cc96cc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מצגת אקדמית, עיצוב פסים דקים וסרט (מסך רחב)</Template>
  <TotalTime>0</TotalTime>
  <Words>950</Words>
  <Application>Microsoft Office PowerPoint</Application>
  <PresentationFormat>מסך רחב</PresentationFormat>
  <Paragraphs>329</Paragraphs>
  <Slides>34</Slides>
  <Notes>27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34</vt:i4>
      </vt:variant>
    </vt:vector>
  </HeadingPairs>
  <TitlesOfParts>
    <vt:vector size="45" baseType="lpstr">
      <vt:lpstr>Arial</vt:lpstr>
      <vt:lpstr>Calibri</vt:lpstr>
      <vt:lpstr>Cambria Math</vt:lpstr>
      <vt:lpstr>Euphemia</vt:lpstr>
      <vt:lpstr>Euphemia (גוף)</vt:lpstr>
      <vt:lpstr>Plantagenet Cherokee</vt:lpstr>
      <vt:lpstr>Tahoma</vt:lpstr>
      <vt:lpstr>Times New Roman</vt:lpstr>
      <vt:lpstr>Trebuchet MS</vt:lpstr>
      <vt:lpstr>Wingdings</vt:lpstr>
      <vt:lpstr>ספרות אקדמית 16x9</vt:lpstr>
      <vt:lpstr>מצגת של PowerPoint</vt:lpstr>
      <vt:lpstr>Introduction</vt:lpstr>
      <vt:lpstr>The Pirate Packing problem</vt:lpstr>
      <vt:lpstr>Example</vt:lpstr>
      <vt:lpstr>Conventional solution of Pirate Packing problem</vt:lpstr>
      <vt:lpstr>    Our approach</vt:lpstr>
      <vt:lpstr>Background – Knapsack problem</vt:lpstr>
      <vt:lpstr>Background - Bin packing</vt:lpstr>
      <vt:lpstr>מצגת של PowerPoint</vt:lpstr>
      <vt:lpstr>Genetic Algorithm - The Evolution cycle</vt:lpstr>
      <vt:lpstr>Binary approach</vt:lpstr>
      <vt:lpstr>Fitness function of the binary </vt:lpstr>
      <vt:lpstr>Hybrid Genetic Algorithm with Heuristics</vt:lpstr>
      <vt:lpstr>Order Encoding</vt:lpstr>
      <vt:lpstr>Example</vt:lpstr>
      <vt:lpstr>Visualization of </vt:lpstr>
      <vt:lpstr>GUI - Main Window</vt:lpstr>
      <vt:lpstr>GUI - Entering problem data</vt:lpstr>
      <vt:lpstr>GUI - Solution Viewer</vt:lpstr>
      <vt:lpstr>GUI - Adjust GA Parameters</vt:lpstr>
      <vt:lpstr>Demonstration</vt:lpstr>
      <vt:lpstr>מצגת של PowerPoint</vt:lpstr>
      <vt:lpstr>Population = 2000, Generations = 1000  Best results</vt:lpstr>
      <vt:lpstr>Best Mutation – 0.3</vt:lpstr>
      <vt:lpstr>Niching attempt - Shared Fitness - Value</vt:lpstr>
      <vt:lpstr>Niching attempt - Shared Fitness – Average fitness</vt:lpstr>
      <vt:lpstr>Full parameters</vt:lpstr>
      <vt:lpstr>Binary Versus hybrid comparison</vt:lpstr>
      <vt:lpstr>Binary Versus hybrid comparison</vt:lpstr>
      <vt:lpstr>Progress of both methods </vt:lpstr>
      <vt:lpstr>Conclusions  </vt:lpstr>
      <vt:lpstr>References</vt:lpstr>
      <vt:lpstr>מצגת של PowerPoint</vt:lpstr>
      <vt:lpstr>Thank you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2019-06-23T21:44:41Z</dcterms:created>
  <dcterms:modified xsi:type="dcterms:W3CDTF">2019-07-25T15:54:39Z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